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DC63F"/>
    <a:srgbClr val="000000"/>
    <a:srgbClr val="FFFFFF"/>
    <a:srgbClr val="222A35"/>
    <a:srgbClr val="44546A"/>
    <a:srgbClr val="ED1C24"/>
    <a:srgbClr val="E6E6E6"/>
    <a:srgbClr val="262626"/>
    <a:srgbClr val="F6861F"/>
    <a:srgbClr val="00A1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32" autoAdjust="0"/>
    <p:restoredTop sz="92083" autoAdjust="0"/>
  </p:normalViewPr>
  <p:slideViewPr>
    <p:cSldViewPr snapToGrid="0" snapToObjects="1">
      <p:cViewPr varScale="1">
        <p:scale>
          <a:sx n="71" d="100"/>
          <a:sy n="71" d="100"/>
        </p:scale>
        <p:origin x="91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6" d="100"/>
          <a:sy n="56" d="100"/>
        </p:scale>
        <p:origin x="27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EDF-4457-BC9A-5BF11EC656E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EDF-4457-BC9A-5BF11EC656E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EDF-4457-BC9A-5BF11EC656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88798080"/>
        <c:axId val="219959160"/>
      </c:lineChart>
      <c:catAx>
        <c:axId val="288798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+mn-cs"/>
              </a:defRPr>
            </a:pPr>
            <a:endParaRPr lang="en-US"/>
          </a:p>
        </c:txPr>
        <c:crossAx val="219959160"/>
        <c:crosses val="autoZero"/>
        <c:auto val="1"/>
        <c:lblAlgn val="ctr"/>
        <c:lblOffset val="100"/>
        <c:noMultiLvlLbl val="0"/>
      </c:catAx>
      <c:valAx>
        <c:axId val="219959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+mn-cs"/>
              </a:defRPr>
            </a:pPr>
            <a:endParaRPr lang="en-US"/>
          </a:p>
        </c:txPr>
        <c:crossAx val="288798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0B1-49CE-BBB5-5B6F4206847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0B1-49CE-BBB5-5B6F4206847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0B1-49CE-BBB5-5B6F420684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88798080"/>
        <c:axId val="219959160"/>
      </c:lineChart>
      <c:catAx>
        <c:axId val="288798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+mn-cs"/>
              </a:defRPr>
            </a:pPr>
            <a:endParaRPr lang="en-US"/>
          </a:p>
        </c:txPr>
        <c:crossAx val="219959160"/>
        <c:crosses val="autoZero"/>
        <c:auto val="1"/>
        <c:lblAlgn val="ctr"/>
        <c:lblOffset val="100"/>
        <c:noMultiLvlLbl val="0"/>
      </c:catAx>
      <c:valAx>
        <c:axId val="219959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+mn-cs"/>
              </a:defRPr>
            </a:pPr>
            <a:endParaRPr lang="en-US"/>
          </a:p>
        </c:txPr>
        <c:crossAx val="288798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191-4C89-A1CF-3B0AE38969E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191-4C89-A1CF-3B0AE38969EE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191-4C89-A1CF-3B0AE38969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88798080"/>
        <c:axId val="219959160"/>
      </c:lineChart>
      <c:catAx>
        <c:axId val="288798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+mn-cs"/>
              </a:defRPr>
            </a:pPr>
            <a:endParaRPr lang="en-US"/>
          </a:p>
        </c:txPr>
        <c:crossAx val="219959160"/>
        <c:crosses val="autoZero"/>
        <c:auto val="1"/>
        <c:lblAlgn val="ctr"/>
        <c:lblOffset val="100"/>
        <c:noMultiLvlLbl val="0"/>
      </c:catAx>
      <c:valAx>
        <c:axId val="219959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+mn-cs"/>
              </a:defRPr>
            </a:pPr>
            <a:endParaRPr lang="en-US"/>
          </a:p>
        </c:txPr>
        <c:crossAx val="288798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557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887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1170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517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215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6454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0470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4301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91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42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61775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337984"/>
            <a:ext cx="12192000" cy="3277559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289551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1337984"/>
            <a:ext cx="12192000" cy="3277559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5210145" y="933451"/>
            <a:ext cx="1771708" cy="1771708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679672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24209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1295965" y="1501775"/>
            <a:ext cx="1762347" cy="2670628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3255395" y="1501775"/>
            <a:ext cx="1762347" cy="2670628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5214827" y="1501775"/>
            <a:ext cx="1762347" cy="2670628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7174258" y="1501775"/>
            <a:ext cx="1762347" cy="2670628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9133688" y="1501775"/>
            <a:ext cx="1762347" cy="2670628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93776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501775"/>
            <a:ext cx="12192000" cy="2679422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50946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501775"/>
            <a:ext cx="3048000" cy="1749425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3047999" y="1501775"/>
            <a:ext cx="3048000" cy="1749425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6095999" y="1501775"/>
            <a:ext cx="3048000" cy="1749425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9143999" y="1501775"/>
            <a:ext cx="3048000" cy="1749425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9143999" y="5108574"/>
            <a:ext cx="3048000" cy="1749425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9" hasCustomPrompt="1"/>
          </p:nvPr>
        </p:nvSpPr>
        <p:spPr>
          <a:xfrm>
            <a:off x="6095999" y="5108574"/>
            <a:ext cx="3048000" cy="1749425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20" hasCustomPrompt="1"/>
          </p:nvPr>
        </p:nvSpPr>
        <p:spPr>
          <a:xfrm>
            <a:off x="3047999" y="5108574"/>
            <a:ext cx="3048000" cy="1749425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21" hasCustomPrompt="1"/>
          </p:nvPr>
        </p:nvSpPr>
        <p:spPr>
          <a:xfrm>
            <a:off x="-2" y="5108574"/>
            <a:ext cx="3048000" cy="1749425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22050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1564411"/>
            <a:ext cx="12192000" cy="3051132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9975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04853" y="329470"/>
            <a:ext cx="7182295" cy="6802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Oval 10"/>
          <p:cNvSpPr/>
          <p:nvPr userDrawn="1"/>
        </p:nvSpPr>
        <p:spPr>
          <a:xfrm>
            <a:off x="10982596" y="483980"/>
            <a:ext cx="371204" cy="37120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0999469" y="520496"/>
            <a:ext cx="337457" cy="301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Roboto Slab" pitchFamily="2" charset="0"/>
                <a:ea typeface="Roboto Slab" pitchFamily="2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737303" y="6325625"/>
            <a:ext cx="27173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spc="300" baseline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www.yourwebsite.com</a:t>
            </a:r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1"/>
          </a:solidFill>
          <a:latin typeface="Roboto Slab" pitchFamily="2" charset="0"/>
          <a:ea typeface="Roboto Slab" pitchFamily="2" charset="0"/>
          <a:cs typeface="Open Sans Condensed Light" panose="020B03060305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www.yourwebsite.com</a:t>
            </a:r>
          </a:p>
        </p:txBody>
      </p:sp>
      <p:sp>
        <p:nvSpPr>
          <p:cNvPr id="22" name="Rectangle 21"/>
          <p:cNvSpPr/>
          <p:nvPr/>
        </p:nvSpPr>
        <p:spPr>
          <a:xfrm>
            <a:off x="0" y="1337985"/>
            <a:ext cx="12192000" cy="3277558"/>
          </a:xfrm>
          <a:prstGeom prst="rect">
            <a:avLst/>
          </a:prstGeom>
          <a:solidFill>
            <a:srgbClr val="8DC63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Roboto Slab" pitchFamily="2" charset="0"/>
                <a:ea typeface="Roboto Slab" pitchFamily="2" charset="0"/>
              </a:rPr>
              <a:pPr/>
              <a:t>1</a:t>
            </a:fld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7" name="Rectangle 9"/>
          <p:cNvSpPr>
            <a:spLocks/>
          </p:cNvSpPr>
          <p:nvPr/>
        </p:nvSpPr>
        <p:spPr bwMode="auto">
          <a:xfrm>
            <a:off x="1215900" y="5226123"/>
            <a:ext cx="9760201" cy="57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feeling &amp; The simplicity lorem suggests strength and the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spaciousn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contributes to the aesthetics meant to project an image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6943" y="2169319"/>
            <a:ext cx="1458114" cy="1614890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A445EA-BE8A-459D-BBF8-7EA5C3CB6F1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Roboto Slab" pitchFamily="2" charset="0"/>
                <a:ea typeface="Roboto Slab" pitchFamily="2" charset="0"/>
              </a:rPr>
              <a:pPr/>
              <a:t>10</a:t>
            </a:fld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1337985"/>
            <a:ext cx="12192000" cy="327755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9"/>
          <p:cNvSpPr>
            <a:spLocks/>
          </p:cNvSpPr>
          <p:nvPr/>
        </p:nvSpPr>
        <p:spPr bwMode="auto">
          <a:xfrm>
            <a:off x="1215900" y="5226123"/>
            <a:ext cx="9760201" cy="57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feeling &amp; The simplicity lorem suggests strength and the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spaciousn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contributes to the aesthetics meant to project an image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952750" y="2699765"/>
            <a:ext cx="62865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THANKS FOR YOUR WATCHING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BADE398-690B-45B0-A7E1-2E549B1B43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01719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www.yourwebsite.com</a:t>
            </a:r>
          </a:p>
        </p:txBody>
      </p:sp>
      <p:sp>
        <p:nvSpPr>
          <p:cNvPr id="22" name="Rectangle 21"/>
          <p:cNvSpPr/>
          <p:nvPr/>
        </p:nvSpPr>
        <p:spPr>
          <a:xfrm>
            <a:off x="0" y="1337985"/>
            <a:ext cx="12192000" cy="3277558"/>
          </a:xfrm>
          <a:prstGeom prst="rect">
            <a:avLst/>
          </a:prstGeom>
          <a:solidFill>
            <a:srgbClr val="222A35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5101765" y="825070"/>
            <a:ext cx="1988468" cy="1988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Roboto Slab" pitchFamily="2" charset="0"/>
                <a:ea typeface="Roboto Slab" pitchFamily="2" charset="0"/>
              </a:rPr>
              <a:pPr/>
              <a:t>2</a:t>
            </a:fld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165044" y="5125381"/>
            <a:ext cx="9861913" cy="951653"/>
            <a:chOff x="1204685" y="4951213"/>
            <a:chExt cx="9861913" cy="951653"/>
          </a:xfrm>
        </p:grpSpPr>
        <p:sp>
          <p:nvSpPr>
            <p:cNvPr id="24" name="TextBox 23"/>
            <p:cNvSpPr txBox="1"/>
            <p:nvPr/>
          </p:nvSpPr>
          <p:spPr>
            <a:xfrm>
              <a:off x="1204685" y="4951213"/>
              <a:ext cx="275771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rPr>
                <a:t>Welcome</a:t>
              </a:r>
              <a:r>
                <a:rPr lang="en-US" sz="2000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2000" dirty="0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</a:rPr>
                <a:t>Message</a:t>
              </a:r>
            </a:p>
          </p:txBody>
        </p:sp>
        <p:sp>
          <p:nvSpPr>
            <p:cNvPr id="27" name="Rectangle 9"/>
            <p:cNvSpPr>
              <a:spLocks/>
            </p:cNvSpPr>
            <p:nvPr/>
          </p:nvSpPr>
          <p:spPr bwMode="auto">
            <a:xfrm>
              <a:off x="1306397" y="5327727"/>
              <a:ext cx="9760201" cy="575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 alignments we have created a very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spaciousy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 feeling &amp; The simplicity lorem suggests strength and the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spaciousn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 contributes to the aesthetics meant to project an image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852693" y="3098186"/>
            <a:ext cx="2486615" cy="656710"/>
            <a:chOff x="4968081" y="3098186"/>
            <a:chExt cx="2486615" cy="656710"/>
          </a:xfrm>
        </p:grpSpPr>
        <p:sp>
          <p:nvSpPr>
            <p:cNvPr id="13" name="TextBox 12"/>
            <p:cNvSpPr txBox="1"/>
            <p:nvPr/>
          </p:nvSpPr>
          <p:spPr>
            <a:xfrm>
              <a:off x="5521960" y="3098186"/>
              <a:ext cx="13788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5"/>
                  </a:solidFill>
                  <a:latin typeface="Roboto Slab" pitchFamily="2" charset="0"/>
                  <a:ea typeface="Roboto Slab" pitchFamily="2" charset="0"/>
                </a:rPr>
                <a:t>HELLO”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968081" y="3493286"/>
              <a:ext cx="24866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Iam</a:t>
              </a:r>
              <a:r>
                <a:rPr lang="en-US" sz="11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 John Deo, Your Presenter!</a:t>
              </a:r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00855B5-4516-4BF9-9B83-DA32364B4EE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F5CD742-3D28-4119-B406-5E96125B76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6170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12192000" cy="15017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Roboto Slab" pitchFamily="2" charset="0"/>
                <a:ea typeface="Roboto Slab" pitchFamily="2" charset="0"/>
              </a:rPr>
              <a:pPr/>
              <a:t>3</a:t>
            </a:fld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5"/>
                </a:solidFill>
              </a:rPr>
              <a:t>Company About Us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776686" y="1040047"/>
            <a:ext cx="638629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0" y="5356225"/>
            <a:ext cx="12192000" cy="1501775"/>
          </a:xfrm>
          <a:prstGeom prst="rect">
            <a:avLst/>
          </a:prstGeom>
          <a:solidFill>
            <a:srgbClr val="FFFFFF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9"/>
          <p:cNvSpPr>
            <a:spLocks/>
          </p:cNvSpPr>
          <p:nvPr/>
        </p:nvSpPr>
        <p:spPr bwMode="auto">
          <a:xfrm>
            <a:off x="1035487" y="5819543"/>
            <a:ext cx="10121026" cy="57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200" b="1" dirty="0">
                <a:solidFill>
                  <a:schemeClr val="accent5"/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This letterhead design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is meant to project an image of professionalism and reliability. By using simple alignments we have created a very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spaciousy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feeling &amp; The simplicity lorem suggests strength and the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spaciousn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contributes to the aesthetics meant to project an</a:t>
            </a:r>
          </a:p>
        </p:txBody>
      </p:sp>
      <p:sp>
        <p:nvSpPr>
          <p:cNvPr id="31" name="Rectangle 30"/>
          <p:cNvSpPr/>
          <p:nvPr/>
        </p:nvSpPr>
        <p:spPr>
          <a:xfrm>
            <a:off x="0" y="2429568"/>
            <a:ext cx="5428343" cy="1998863"/>
          </a:xfrm>
          <a:prstGeom prst="rect">
            <a:avLst/>
          </a:prstGeom>
          <a:solidFill>
            <a:srgbClr val="8DC63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035487" y="2805752"/>
            <a:ext cx="318817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“ It is health that is real</a:t>
            </a:r>
          </a:p>
          <a:p>
            <a:pPr>
              <a:lnSpc>
                <a:spcPts val="3000"/>
              </a:lnSpc>
            </a:pPr>
            <a:r>
              <a:rPr lang="en-US" sz="2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Wealth and not pieces of</a:t>
            </a:r>
          </a:p>
          <a:p>
            <a:pPr>
              <a:lnSpc>
                <a:spcPts val="3000"/>
              </a:lnSpc>
            </a:pPr>
            <a:r>
              <a:rPr lang="en-US" sz="20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Gold and silver. ”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7A304C2-AB6F-48CE-8DD9-B3A15690B08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333578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12192000" cy="15017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Roboto Slab" pitchFamily="2" charset="0"/>
                <a:ea typeface="Roboto Slab" pitchFamily="2" charset="0"/>
              </a:rPr>
              <a:pPr/>
              <a:t>4</a:t>
            </a:fld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Company Team Members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776686" y="1040047"/>
            <a:ext cx="638629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1198068" y="4435622"/>
            <a:ext cx="1762348" cy="1476407"/>
            <a:chOff x="1198068" y="4221789"/>
            <a:chExt cx="1762348" cy="1476407"/>
          </a:xfrm>
        </p:grpSpPr>
        <p:grpSp>
          <p:nvGrpSpPr>
            <p:cNvPr id="51" name="Group 50"/>
            <p:cNvGrpSpPr/>
            <p:nvPr/>
          </p:nvGrpSpPr>
          <p:grpSpPr>
            <a:xfrm>
              <a:off x="1198068" y="4221789"/>
              <a:ext cx="1762348" cy="980759"/>
              <a:chOff x="1295964" y="4482318"/>
              <a:chExt cx="1762348" cy="980759"/>
            </a:xfrm>
          </p:grpSpPr>
          <p:sp>
            <p:nvSpPr>
              <p:cNvPr id="49" name="TextBox 48"/>
              <p:cNvSpPr txBox="1"/>
              <p:nvPr/>
            </p:nvSpPr>
            <p:spPr>
              <a:xfrm>
                <a:off x="1295964" y="4482318"/>
                <a:ext cx="1369476" cy="364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300"/>
                  </a:lnSpc>
                </a:pPr>
                <a:r>
                  <a:rPr lang="en-US" sz="15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JOHN DEO</a:t>
                </a:r>
                <a:endPara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1295964" y="4832135"/>
                <a:ext cx="1762348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 &amp;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 text see.</a:t>
                </a:r>
              </a:p>
            </p:txBody>
          </p:sp>
        </p:grpSp>
        <p:grpSp>
          <p:nvGrpSpPr>
            <p:cNvPr id="79" name="Group 78"/>
            <p:cNvGrpSpPr/>
            <p:nvPr/>
          </p:nvGrpSpPr>
          <p:grpSpPr>
            <a:xfrm>
              <a:off x="1295961" y="5338605"/>
              <a:ext cx="1324077" cy="359591"/>
              <a:chOff x="1515100" y="5516154"/>
              <a:chExt cx="1324077" cy="359591"/>
            </a:xfrm>
          </p:grpSpPr>
          <p:sp>
            <p:nvSpPr>
              <p:cNvPr id="64" name="Rectangle 63"/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8" name="Group 77"/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65" name="Group 64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66" name="Oval 65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7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68" name="Group 67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69" name="Oval 68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0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1" name="Group 70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72" name="Oval 71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3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204" name="Group 203"/>
          <p:cNvGrpSpPr/>
          <p:nvPr/>
        </p:nvGrpSpPr>
        <p:grpSpPr>
          <a:xfrm>
            <a:off x="3157500" y="4435622"/>
            <a:ext cx="1762348" cy="1476407"/>
            <a:chOff x="1198068" y="4221789"/>
            <a:chExt cx="1762348" cy="1476407"/>
          </a:xfrm>
        </p:grpSpPr>
        <p:grpSp>
          <p:nvGrpSpPr>
            <p:cNvPr id="205" name="Group 204"/>
            <p:cNvGrpSpPr/>
            <p:nvPr/>
          </p:nvGrpSpPr>
          <p:grpSpPr>
            <a:xfrm>
              <a:off x="1198068" y="4221789"/>
              <a:ext cx="1762348" cy="980759"/>
              <a:chOff x="1295964" y="4482318"/>
              <a:chExt cx="1762348" cy="980759"/>
            </a:xfrm>
          </p:grpSpPr>
          <p:sp>
            <p:nvSpPr>
              <p:cNvPr id="218" name="TextBox 217"/>
              <p:cNvSpPr txBox="1"/>
              <p:nvPr/>
            </p:nvSpPr>
            <p:spPr>
              <a:xfrm>
                <a:off x="1295964" y="4482318"/>
                <a:ext cx="1369476" cy="364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300"/>
                  </a:lnSpc>
                </a:pPr>
                <a:r>
                  <a:rPr lang="en-US" sz="15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JOHN DEO</a:t>
                </a:r>
                <a:endPara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219" name="Rectangle 218"/>
              <p:cNvSpPr/>
              <p:nvPr/>
            </p:nvSpPr>
            <p:spPr>
              <a:xfrm>
                <a:off x="1295964" y="4832135"/>
                <a:ext cx="1762348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 &amp;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 text see.</a:t>
                </a: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>
              <a:off x="1295961" y="5338605"/>
              <a:ext cx="1324077" cy="359591"/>
              <a:chOff x="1515100" y="5516154"/>
              <a:chExt cx="1324077" cy="359591"/>
            </a:xfrm>
          </p:grpSpPr>
          <p:sp>
            <p:nvSpPr>
              <p:cNvPr id="207" name="Rectangle 206"/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08" name="Group 207"/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209" name="Group 208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216" name="Oval 215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17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10" name="Group 209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214" name="Oval 213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15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11" name="Group 210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212" name="Oval 211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13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236" name="Group 235"/>
          <p:cNvGrpSpPr/>
          <p:nvPr/>
        </p:nvGrpSpPr>
        <p:grpSpPr>
          <a:xfrm>
            <a:off x="5116927" y="4435622"/>
            <a:ext cx="1762348" cy="1476407"/>
            <a:chOff x="1198068" y="4221789"/>
            <a:chExt cx="1762348" cy="1476407"/>
          </a:xfrm>
        </p:grpSpPr>
        <p:grpSp>
          <p:nvGrpSpPr>
            <p:cNvPr id="237" name="Group 236"/>
            <p:cNvGrpSpPr/>
            <p:nvPr/>
          </p:nvGrpSpPr>
          <p:grpSpPr>
            <a:xfrm>
              <a:off x="1198068" y="4221789"/>
              <a:ext cx="1762348" cy="980759"/>
              <a:chOff x="1295964" y="4482318"/>
              <a:chExt cx="1762348" cy="980759"/>
            </a:xfrm>
          </p:grpSpPr>
          <p:sp>
            <p:nvSpPr>
              <p:cNvPr id="250" name="TextBox 249"/>
              <p:cNvSpPr txBox="1"/>
              <p:nvPr/>
            </p:nvSpPr>
            <p:spPr>
              <a:xfrm>
                <a:off x="1295964" y="4482318"/>
                <a:ext cx="1369476" cy="364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300"/>
                  </a:lnSpc>
                </a:pPr>
                <a:r>
                  <a:rPr lang="en-US" sz="15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JOHN DEO</a:t>
                </a:r>
                <a:endPara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251" name="Rectangle 250"/>
              <p:cNvSpPr/>
              <p:nvPr/>
            </p:nvSpPr>
            <p:spPr>
              <a:xfrm>
                <a:off x="1295964" y="4832135"/>
                <a:ext cx="1762348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 &amp;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 text see.</a:t>
                </a:r>
              </a:p>
            </p:txBody>
          </p:sp>
        </p:grpSp>
        <p:grpSp>
          <p:nvGrpSpPr>
            <p:cNvPr id="238" name="Group 237"/>
            <p:cNvGrpSpPr/>
            <p:nvPr/>
          </p:nvGrpSpPr>
          <p:grpSpPr>
            <a:xfrm>
              <a:off x="1295961" y="5338605"/>
              <a:ext cx="1324077" cy="359591"/>
              <a:chOff x="1515100" y="5516154"/>
              <a:chExt cx="1324077" cy="359591"/>
            </a:xfrm>
          </p:grpSpPr>
          <p:sp>
            <p:nvSpPr>
              <p:cNvPr id="239" name="Rectangle 238"/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40" name="Group 239"/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241" name="Group 240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248" name="Oval 247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49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42" name="Group 241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246" name="Oval 245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47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43" name="Group 242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244" name="Oval 243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45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252" name="Group 251"/>
          <p:cNvGrpSpPr/>
          <p:nvPr/>
        </p:nvGrpSpPr>
        <p:grpSpPr>
          <a:xfrm>
            <a:off x="7076354" y="4435622"/>
            <a:ext cx="1762348" cy="1476407"/>
            <a:chOff x="1198068" y="4221789"/>
            <a:chExt cx="1762348" cy="1476407"/>
          </a:xfrm>
        </p:grpSpPr>
        <p:grpSp>
          <p:nvGrpSpPr>
            <p:cNvPr id="253" name="Group 252"/>
            <p:cNvGrpSpPr/>
            <p:nvPr/>
          </p:nvGrpSpPr>
          <p:grpSpPr>
            <a:xfrm>
              <a:off x="1198068" y="4221789"/>
              <a:ext cx="1762348" cy="980759"/>
              <a:chOff x="1295964" y="4482318"/>
              <a:chExt cx="1762348" cy="980759"/>
            </a:xfrm>
          </p:grpSpPr>
          <p:sp>
            <p:nvSpPr>
              <p:cNvPr id="266" name="TextBox 265"/>
              <p:cNvSpPr txBox="1"/>
              <p:nvPr/>
            </p:nvSpPr>
            <p:spPr>
              <a:xfrm>
                <a:off x="1295964" y="4482318"/>
                <a:ext cx="1369476" cy="364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300"/>
                  </a:lnSpc>
                </a:pPr>
                <a:r>
                  <a:rPr lang="en-US" sz="15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JOHN DEO</a:t>
                </a:r>
                <a:endPara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267" name="Rectangle 266"/>
              <p:cNvSpPr/>
              <p:nvPr/>
            </p:nvSpPr>
            <p:spPr>
              <a:xfrm>
                <a:off x="1295964" y="4832135"/>
                <a:ext cx="1762348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 &amp;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 text see.</a:t>
                </a:r>
              </a:p>
            </p:txBody>
          </p:sp>
        </p:grpSp>
        <p:grpSp>
          <p:nvGrpSpPr>
            <p:cNvPr id="254" name="Group 253"/>
            <p:cNvGrpSpPr/>
            <p:nvPr/>
          </p:nvGrpSpPr>
          <p:grpSpPr>
            <a:xfrm>
              <a:off x="1295961" y="5338605"/>
              <a:ext cx="1324077" cy="359591"/>
              <a:chOff x="1515100" y="5516154"/>
              <a:chExt cx="1324077" cy="359591"/>
            </a:xfrm>
          </p:grpSpPr>
          <p:sp>
            <p:nvSpPr>
              <p:cNvPr id="255" name="Rectangle 254"/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56" name="Group 255"/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257" name="Group 256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264" name="Oval 263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65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58" name="Group 257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262" name="Oval 261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63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59" name="Group 258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260" name="Oval 259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61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268" name="Group 267"/>
          <p:cNvGrpSpPr/>
          <p:nvPr/>
        </p:nvGrpSpPr>
        <p:grpSpPr>
          <a:xfrm>
            <a:off x="9035781" y="4435622"/>
            <a:ext cx="1762348" cy="1476407"/>
            <a:chOff x="1198068" y="4221789"/>
            <a:chExt cx="1762348" cy="1476407"/>
          </a:xfrm>
        </p:grpSpPr>
        <p:grpSp>
          <p:nvGrpSpPr>
            <p:cNvPr id="269" name="Group 268"/>
            <p:cNvGrpSpPr/>
            <p:nvPr/>
          </p:nvGrpSpPr>
          <p:grpSpPr>
            <a:xfrm>
              <a:off x="1198068" y="4221789"/>
              <a:ext cx="1762348" cy="980759"/>
              <a:chOff x="1295964" y="4482318"/>
              <a:chExt cx="1762348" cy="980759"/>
            </a:xfrm>
          </p:grpSpPr>
          <p:sp>
            <p:nvSpPr>
              <p:cNvPr id="282" name="TextBox 281"/>
              <p:cNvSpPr txBox="1"/>
              <p:nvPr/>
            </p:nvSpPr>
            <p:spPr>
              <a:xfrm>
                <a:off x="1295964" y="4482318"/>
                <a:ext cx="1369476" cy="364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300"/>
                  </a:lnSpc>
                </a:pPr>
                <a:r>
                  <a:rPr lang="en-US" sz="15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JOHN DEO</a:t>
                </a:r>
                <a:endPara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283" name="Rectangle 282"/>
              <p:cNvSpPr/>
              <p:nvPr/>
            </p:nvSpPr>
            <p:spPr>
              <a:xfrm>
                <a:off x="1295964" y="4832135"/>
                <a:ext cx="1762348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 &amp;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 text see.</a:t>
                </a:r>
              </a:p>
            </p:txBody>
          </p:sp>
        </p:grpSp>
        <p:grpSp>
          <p:nvGrpSpPr>
            <p:cNvPr id="270" name="Group 269"/>
            <p:cNvGrpSpPr/>
            <p:nvPr/>
          </p:nvGrpSpPr>
          <p:grpSpPr>
            <a:xfrm>
              <a:off x="1295961" y="5338605"/>
              <a:ext cx="1324077" cy="359591"/>
              <a:chOff x="1515100" y="5516154"/>
              <a:chExt cx="1324077" cy="359591"/>
            </a:xfrm>
          </p:grpSpPr>
          <p:sp>
            <p:nvSpPr>
              <p:cNvPr id="271" name="Rectangle 270"/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72" name="Group 271"/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273" name="Group 272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280" name="Oval 279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81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74" name="Group 273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278" name="Oval 277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79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75" name="Group 274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276" name="Oval 275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77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A22E49-F9A9-44F9-87B5-9A788E3E5CF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6DA01E3-E8F6-4644-A883-EDC9E819A91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BAED929-0CA8-48DA-85C4-405C3815B95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1F720A2-FBDF-46D3-8B5F-CF0903DCB21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094BD8D2-6010-4A01-85AE-335C2DB58E7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1151888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Rectangle 229"/>
          <p:cNvSpPr/>
          <p:nvPr/>
        </p:nvSpPr>
        <p:spPr>
          <a:xfrm>
            <a:off x="1839008" y="1501775"/>
            <a:ext cx="8513984" cy="2679422"/>
          </a:xfrm>
          <a:prstGeom prst="rect">
            <a:avLst/>
          </a:prstGeom>
          <a:solidFill>
            <a:srgbClr val="000000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0" y="0"/>
            <a:ext cx="12192000" cy="150177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Roboto Slab" pitchFamily="2" charset="0"/>
                <a:ea typeface="Roboto Slab" pitchFamily="2" charset="0"/>
              </a:rPr>
              <a:pPr/>
              <a:t>5</a:t>
            </a:fld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Company Service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776686" y="1040047"/>
            <a:ext cx="638629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Rectangle 130"/>
          <p:cNvSpPr/>
          <p:nvPr/>
        </p:nvSpPr>
        <p:spPr>
          <a:xfrm>
            <a:off x="0" y="4181196"/>
            <a:ext cx="12191999" cy="26768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4" name="Group 233"/>
          <p:cNvGrpSpPr/>
          <p:nvPr/>
        </p:nvGrpSpPr>
        <p:grpSpPr>
          <a:xfrm>
            <a:off x="1839007" y="4717547"/>
            <a:ext cx="8513985" cy="1604102"/>
            <a:chOff x="1839007" y="4721523"/>
            <a:chExt cx="8513985" cy="1604102"/>
          </a:xfrm>
        </p:grpSpPr>
        <p:grpSp>
          <p:nvGrpSpPr>
            <p:cNvPr id="133" name="Group 132"/>
            <p:cNvGrpSpPr/>
            <p:nvPr/>
          </p:nvGrpSpPr>
          <p:grpSpPr>
            <a:xfrm>
              <a:off x="1839007" y="4725499"/>
              <a:ext cx="1762348" cy="1596151"/>
              <a:chOff x="1827100" y="3189288"/>
              <a:chExt cx="1762348" cy="1596151"/>
            </a:xfrm>
          </p:grpSpPr>
          <p:grpSp>
            <p:nvGrpSpPr>
              <p:cNvPr id="147" name="Group 146"/>
              <p:cNvGrpSpPr/>
              <p:nvPr/>
            </p:nvGrpSpPr>
            <p:grpSpPr>
              <a:xfrm>
                <a:off x="2522538" y="3189288"/>
                <a:ext cx="371475" cy="476250"/>
                <a:chOff x="2522538" y="3189288"/>
                <a:chExt cx="371475" cy="476250"/>
              </a:xfrm>
            </p:grpSpPr>
            <p:sp>
              <p:nvSpPr>
                <p:cNvPr id="150" name="Freeform 5"/>
                <p:cNvSpPr>
                  <a:spLocks noEditPoints="1"/>
                </p:cNvSpPr>
                <p:nvPr/>
              </p:nvSpPr>
              <p:spPr bwMode="auto">
                <a:xfrm>
                  <a:off x="2613025" y="3189288"/>
                  <a:ext cx="192088" cy="238125"/>
                </a:xfrm>
                <a:custGeom>
                  <a:avLst/>
                  <a:gdLst>
                    <a:gd name="T0" fmla="*/ 2 w 53"/>
                    <a:gd name="T1" fmla="*/ 65 h 65"/>
                    <a:gd name="T2" fmla="*/ 5 w 53"/>
                    <a:gd name="T3" fmla="*/ 62 h 65"/>
                    <a:gd name="T4" fmla="*/ 5 w 53"/>
                    <a:gd name="T5" fmla="*/ 27 h 65"/>
                    <a:gd name="T6" fmla="*/ 26 w 53"/>
                    <a:gd name="T7" fmla="*/ 6 h 65"/>
                    <a:gd name="T8" fmla="*/ 48 w 53"/>
                    <a:gd name="T9" fmla="*/ 27 h 65"/>
                    <a:gd name="T10" fmla="*/ 48 w 53"/>
                    <a:gd name="T11" fmla="*/ 62 h 65"/>
                    <a:gd name="T12" fmla="*/ 50 w 53"/>
                    <a:gd name="T13" fmla="*/ 65 h 65"/>
                    <a:gd name="T14" fmla="*/ 53 w 53"/>
                    <a:gd name="T15" fmla="*/ 62 h 65"/>
                    <a:gd name="T16" fmla="*/ 53 w 53"/>
                    <a:gd name="T17" fmla="*/ 27 h 65"/>
                    <a:gd name="T18" fmla="*/ 26 w 53"/>
                    <a:gd name="T19" fmla="*/ 0 h 65"/>
                    <a:gd name="T20" fmla="*/ 0 w 53"/>
                    <a:gd name="T21" fmla="*/ 27 h 65"/>
                    <a:gd name="T22" fmla="*/ 0 w 53"/>
                    <a:gd name="T23" fmla="*/ 62 h 65"/>
                    <a:gd name="T24" fmla="*/ 2 w 53"/>
                    <a:gd name="T25" fmla="*/ 65 h 65"/>
                    <a:gd name="T26" fmla="*/ 2 w 53"/>
                    <a:gd name="T27" fmla="*/ 65 h 65"/>
                    <a:gd name="T28" fmla="*/ 2 w 53"/>
                    <a:gd name="T29" fmla="*/ 65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53" h="65">
                      <a:moveTo>
                        <a:pt x="2" y="65"/>
                      </a:moveTo>
                      <a:cubicBezTo>
                        <a:pt x="4" y="65"/>
                        <a:pt x="5" y="63"/>
                        <a:pt x="5" y="62"/>
                      </a:cubicBezTo>
                      <a:cubicBezTo>
                        <a:pt x="5" y="27"/>
                        <a:pt x="5" y="27"/>
                        <a:pt x="5" y="27"/>
                      </a:cubicBezTo>
                      <a:cubicBezTo>
                        <a:pt x="5" y="15"/>
                        <a:pt x="15" y="6"/>
                        <a:pt x="26" y="6"/>
                      </a:cubicBezTo>
                      <a:cubicBezTo>
                        <a:pt x="38" y="6"/>
                        <a:pt x="48" y="15"/>
                        <a:pt x="48" y="27"/>
                      </a:cubicBezTo>
                      <a:cubicBezTo>
                        <a:pt x="48" y="62"/>
                        <a:pt x="48" y="62"/>
                        <a:pt x="48" y="62"/>
                      </a:cubicBezTo>
                      <a:cubicBezTo>
                        <a:pt x="48" y="63"/>
                        <a:pt x="49" y="65"/>
                        <a:pt x="50" y="65"/>
                      </a:cubicBezTo>
                      <a:cubicBezTo>
                        <a:pt x="52" y="65"/>
                        <a:pt x="53" y="63"/>
                        <a:pt x="53" y="62"/>
                      </a:cubicBezTo>
                      <a:cubicBezTo>
                        <a:pt x="53" y="27"/>
                        <a:pt x="53" y="27"/>
                        <a:pt x="53" y="27"/>
                      </a:cubicBezTo>
                      <a:cubicBezTo>
                        <a:pt x="53" y="12"/>
                        <a:pt x="41" y="0"/>
                        <a:pt x="26" y="0"/>
                      </a:cubicBezTo>
                      <a:cubicBezTo>
                        <a:pt x="12" y="0"/>
                        <a:pt x="0" y="12"/>
                        <a:pt x="0" y="27"/>
                      </a:cubicBezTo>
                      <a:cubicBezTo>
                        <a:pt x="0" y="62"/>
                        <a:pt x="0" y="62"/>
                        <a:pt x="0" y="62"/>
                      </a:cubicBezTo>
                      <a:cubicBezTo>
                        <a:pt x="0" y="64"/>
                        <a:pt x="1" y="65"/>
                        <a:pt x="2" y="65"/>
                      </a:cubicBezTo>
                      <a:close/>
                      <a:moveTo>
                        <a:pt x="2" y="65"/>
                      </a:moveTo>
                      <a:cubicBezTo>
                        <a:pt x="2" y="65"/>
                        <a:pt x="2" y="65"/>
                        <a:pt x="2" y="65"/>
                      </a:cubicBez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Freeform 6"/>
                <p:cNvSpPr>
                  <a:spLocks noEditPoints="1"/>
                </p:cNvSpPr>
                <p:nvPr/>
              </p:nvSpPr>
              <p:spPr bwMode="auto">
                <a:xfrm>
                  <a:off x="2522538" y="3332163"/>
                  <a:ext cx="371475" cy="333375"/>
                </a:xfrm>
                <a:custGeom>
                  <a:avLst/>
                  <a:gdLst>
                    <a:gd name="T0" fmla="*/ 102 w 103"/>
                    <a:gd name="T1" fmla="*/ 79 h 91"/>
                    <a:gd name="T2" fmla="*/ 95 w 103"/>
                    <a:gd name="T3" fmla="*/ 0 h 91"/>
                    <a:gd name="T4" fmla="*/ 83 w 103"/>
                    <a:gd name="T5" fmla="*/ 0 h 91"/>
                    <a:gd name="T6" fmla="*/ 83 w 103"/>
                    <a:gd name="T7" fmla="*/ 25 h 91"/>
                    <a:gd name="T8" fmla="*/ 75 w 103"/>
                    <a:gd name="T9" fmla="*/ 34 h 91"/>
                    <a:gd name="T10" fmla="*/ 67 w 103"/>
                    <a:gd name="T11" fmla="*/ 25 h 91"/>
                    <a:gd name="T12" fmla="*/ 67 w 103"/>
                    <a:gd name="T13" fmla="*/ 0 h 91"/>
                    <a:gd name="T14" fmla="*/ 35 w 103"/>
                    <a:gd name="T15" fmla="*/ 0 h 91"/>
                    <a:gd name="T16" fmla="*/ 35 w 103"/>
                    <a:gd name="T17" fmla="*/ 25 h 91"/>
                    <a:gd name="T18" fmla="*/ 28 w 103"/>
                    <a:gd name="T19" fmla="*/ 34 h 91"/>
                    <a:gd name="T20" fmla="*/ 19 w 103"/>
                    <a:gd name="T21" fmla="*/ 26 h 91"/>
                    <a:gd name="T22" fmla="*/ 19 w 103"/>
                    <a:gd name="T23" fmla="*/ 0 h 91"/>
                    <a:gd name="T24" fmla="*/ 8 w 103"/>
                    <a:gd name="T25" fmla="*/ 0 h 91"/>
                    <a:gd name="T26" fmla="*/ 1 w 103"/>
                    <a:gd name="T27" fmla="*/ 79 h 91"/>
                    <a:gd name="T28" fmla="*/ 11 w 103"/>
                    <a:gd name="T29" fmla="*/ 91 h 91"/>
                    <a:gd name="T30" fmla="*/ 92 w 103"/>
                    <a:gd name="T31" fmla="*/ 91 h 91"/>
                    <a:gd name="T32" fmla="*/ 102 w 103"/>
                    <a:gd name="T33" fmla="*/ 79 h 91"/>
                    <a:gd name="T34" fmla="*/ 51 w 103"/>
                    <a:gd name="T35" fmla="*/ 83 h 91"/>
                    <a:gd name="T36" fmla="*/ 29 w 103"/>
                    <a:gd name="T37" fmla="*/ 60 h 91"/>
                    <a:gd name="T38" fmla="*/ 51 w 103"/>
                    <a:gd name="T39" fmla="*/ 37 h 91"/>
                    <a:gd name="T40" fmla="*/ 74 w 103"/>
                    <a:gd name="T41" fmla="*/ 60 h 91"/>
                    <a:gd name="T42" fmla="*/ 51 w 103"/>
                    <a:gd name="T43" fmla="*/ 83 h 91"/>
                    <a:gd name="T44" fmla="*/ 51 w 103"/>
                    <a:gd name="T45" fmla="*/ 83 h 91"/>
                    <a:gd name="T46" fmla="*/ 51 w 103"/>
                    <a:gd name="T47" fmla="*/ 83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03" h="91">
                      <a:moveTo>
                        <a:pt x="102" y="79"/>
                      </a:moveTo>
                      <a:cubicBezTo>
                        <a:pt x="95" y="0"/>
                        <a:pt x="95" y="0"/>
                        <a:pt x="95" y="0"/>
                      </a:cubicBezTo>
                      <a:cubicBezTo>
                        <a:pt x="83" y="0"/>
                        <a:pt x="83" y="0"/>
                        <a:pt x="83" y="0"/>
                      </a:cubicBezTo>
                      <a:cubicBezTo>
                        <a:pt x="83" y="25"/>
                        <a:pt x="83" y="25"/>
                        <a:pt x="83" y="25"/>
                      </a:cubicBezTo>
                      <a:cubicBezTo>
                        <a:pt x="83" y="30"/>
                        <a:pt x="80" y="34"/>
                        <a:pt x="75" y="34"/>
                      </a:cubicBezTo>
                      <a:cubicBezTo>
                        <a:pt x="71" y="34"/>
                        <a:pt x="67" y="30"/>
                        <a:pt x="67" y="25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5" y="30"/>
                        <a:pt x="32" y="33"/>
                        <a:pt x="28" y="34"/>
                      </a:cubicBezTo>
                      <a:cubicBezTo>
                        <a:pt x="23" y="34"/>
                        <a:pt x="19" y="30"/>
                        <a:pt x="19" y="26"/>
                      </a:cubicBezTo>
                      <a:cubicBezTo>
                        <a:pt x="19" y="0"/>
                        <a:pt x="19" y="0"/>
                        <a:pt x="19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79"/>
                        <a:pt x="1" y="79"/>
                        <a:pt x="1" y="79"/>
                      </a:cubicBezTo>
                      <a:cubicBezTo>
                        <a:pt x="0" y="85"/>
                        <a:pt x="5" y="91"/>
                        <a:pt x="11" y="91"/>
                      </a:cubicBezTo>
                      <a:cubicBezTo>
                        <a:pt x="92" y="91"/>
                        <a:pt x="92" y="91"/>
                        <a:pt x="92" y="91"/>
                      </a:cubicBezTo>
                      <a:cubicBezTo>
                        <a:pt x="98" y="91"/>
                        <a:pt x="103" y="85"/>
                        <a:pt x="102" y="79"/>
                      </a:cubicBezTo>
                      <a:close/>
                      <a:moveTo>
                        <a:pt x="51" y="83"/>
                      </a:moveTo>
                      <a:cubicBezTo>
                        <a:pt x="39" y="83"/>
                        <a:pt x="29" y="73"/>
                        <a:pt x="29" y="60"/>
                      </a:cubicBezTo>
                      <a:cubicBezTo>
                        <a:pt x="29" y="48"/>
                        <a:pt x="39" y="37"/>
                        <a:pt x="51" y="37"/>
                      </a:cubicBezTo>
                      <a:cubicBezTo>
                        <a:pt x="64" y="37"/>
                        <a:pt x="74" y="48"/>
                        <a:pt x="74" y="60"/>
                      </a:cubicBezTo>
                      <a:cubicBezTo>
                        <a:pt x="74" y="73"/>
                        <a:pt x="64" y="83"/>
                        <a:pt x="51" y="83"/>
                      </a:cubicBezTo>
                      <a:close/>
                      <a:moveTo>
                        <a:pt x="51" y="83"/>
                      </a:moveTo>
                      <a:cubicBezTo>
                        <a:pt x="51" y="83"/>
                        <a:pt x="51" y="83"/>
                        <a:pt x="51" y="83"/>
                      </a:cubicBez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7"/>
                <p:cNvSpPr>
                  <a:spLocks noEditPoints="1"/>
                </p:cNvSpPr>
                <p:nvPr/>
              </p:nvSpPr>
              <p:spPr bwMode="auto">
                <a:xfrm>
                  <a:off x="2646363" y="3489326"/>
                  <a:ext cx="125413" cy="128588"/>
                </a:xfrm>
                <a:custGeom>
                  <a:avLst/>
                  <a:gdLst>
                    <a:gd name="T0" fmla="*/ 17 w 35"/>
                    <a:gd name="T1" fmla="*/ 0 h 35"/>
                    <a:gd name="T2" fmla="*/ 0 w 35"/>
                    <a:gd name="T3" fmla="*/ 17 h 35"/>
                    <a:gd name="T4" fmla="*/ 17 w 35"/>
                    <a:gd name="T5" fmla="*/ 35 h 35"/>
                    <a:gd name="T6" fmla="*/ 35 w 35"/>
                    <a:gd name="T7" fmla="*/ 17 h 35"/>
                    <a:gd name="T8" fmla="*/ 17 w 35"/>
                    <a:gd name="T9" fmla="*/ 0 h 35"/>
                    <a:gd name="T10" fmla="*/ 19 w 35"/>
                    <a:gd name="T11" fmla="*/ 26 h 35"/>
                    <a:gd name="T12" fmla="*/ 19 w 35"/>
                    <a:gd name="T13" fmla="*/ 27 h 35"/>
                    <a:gd name="T14" fmla="*/ 17 w 35"/>
                    <a:gd name="T15" fmla="*/ 29 h 35"/>
                    <a:gd name="T16" fmla="*/ 16 w 35"/>
                    <a:gd name="T17" fmla="*/ 27 h 35"/>
                    <a:gd name="T18" fmla="*/ 16 w 35"/>
                    <a:gd name="T19" fmla="*/ 26 h 35"/>
                    <a:gd name="T20" fmla="*/ 14 w 35"/>
                    <a:gd name="T21" fmla="*/ 25 h 35"/>
                    <a:gd name="T22" fmla="*/ 14 w 35"/>
                    <a:gd name="T23" fmla="*/ 23 h 35"/>
                    <a:gd name="T24" fmla="*/ 16 w 35"/>
                    <a:gd name="T25" fmla="*/ 23 h 35"/>
                    <a:gd name="T26" fmla="*/ 17 w 35"/>
                    <a:gd name="T27" fmla="*/ 24 h 35"/>
                    <a:gd name="T28" fmla="*/ 18 w 35"/>
                    <a:gd name="T29" fmla="*/ 24 h 35"/>
                    <a:gd name="T30" fmla="*/ 20 w 35"/>
                    <a:gd name="T31" fmla="*/ 21 h 35"/>
                    <a:gd name="T32" fmla="*/ 17 w 35"/>
                    <a:gd name="T33" fmla="*/ 19 h 35"/>
                    <a:gd name="T34" fmla="*/ 17 w 35"/>
                    <a:gd name="T35" fmla="*/ 19 h 35"/>
                    <a:gd name="T36" fmla="*/ 12 w 35"/>
                    <a:gd name="T37" fmla="*/ 14 h 35"/>
                    <a:gd name="T38" fmla="*/ 16 w 35"/>
                    <a:gd name="T39" fmla="*/ 8 h 35"/>
                    <a:gd name="T40" fmla="*/ 16 w 35"/>
                    <a:gd name="T41" fmla="*/ 7 h 35"/>
                    <a:gd name="T42" fmla="*/ 17 w 35"/>
                    <a:gd name="T43" fmla="*/ 6 h 35"/>
                    <a:gd name="T44" fmla="*/ 19 w 35"/>
                    <a:gd name="T45" fmla="*/ 7 h 35"/>
                    <a:gd name="T46" fmla="*/ 19 w 35"/>
                    <a:gd name="T47" fmla="*/ 8 h 35"/>
                    <a:gd name="T48" fmla="*/ 21 w 35"/>
                    <a:gd name="T49" fmla="*/ 10 h 35"/>
                    <a:gd name="T50" fmla="*/ 21 w 35"/>
                    <a:gd name="T51" fmla="*/ 12 h 35"/>
                    <a:gd name="T52" fmla="*/ 19 w 35"/>
                    <a:gd name="T53" fmla="*/ 12 h 35"/>
                    <a:gd name="T54" fmla="*/ 18 w 35"/>
                    <a:gd name="T55" fmla="*/ 11 h 35"/>
                    <a:gd name="T56" fmla="*/ 17 w 35"/>
                    <a:gd name="T57" fmla="*/ 11 h 35"/>
                    <a:gd name="T58" fmla="*/ 15 w 35"/>
                    <a:gd name="T59" fmla="*/ 14 h 35"/>
                    <a:gd name="T60" fmla="*/ 17 w 35"/>
                    <a:gd name="T61" fmla="*/ 16 h 35"/>
                    <a:gd name="T62" fmla="*/ 18 w 35"/>
                    <a:gd name="T63" fmla="*/ 16 h 35"/>
                    <a:gd name="T64" fmla="*/ 23 w 35"/>
                    <a:gd name="T65" fmla="*/ 21 h 35"/>
                    <a:gd name="T66" fmla="*/ 19 w 35"/>
                    <a:gd name="T67" fmla="*/ 26 h 35"/>
                    <a:gd name="T68" fmla="*/ 19 w 35"/>
                    <a:gd name="T69" fmla="*/ 26 h 35"/>
                    <a:gd name="T70" fmla="*/ 19 w 35"/>
                    <a:gd name="T71" fmla="*/ 26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5" h="35">
                      <a:moveTo>
                        <a:pt x="17" y="0"/>
                      </a:moveTo>
                      <a:cubicBezTo>
                        <a:pt x="8" y="0"/>
                        <a:pt x="0" y="8"/>
                        <a:pt x="0" y="17"/>
                      </a:cubicBezTo>
                      <a:cubicBezTo>
                        <a:pt x="0" y="27"/>
                        <a:pt x="8" y="35"/>
                        <a:pt x="17" y="35"/>
                      </a:cubicBezTo>
                      <a:cubicBezTo>
                        <a:pt x="27" y="35"/>
                        <a:pt x="35" y="27"/>
                        <a:pt x="35" y="17"/>
                      </a:cubicBezTo>
                      <a:cubicBezTo>
                        <a:pt x="35" y="8"/>
                        <a:pt x="27" y="0"/>
                        <a:pt x="17" y="0"/>
                      </a:cubicBezTo>
                      <a:close/>
                      <a:moveTo>
                        <a:pt x="19" y="26"/>
                      </a:moveTo>
                      <a:cubicBezTo>
                        <a:pt x="19" y="27"/>
                        <a:pt x="19" y="27"/>
                        <a:pt x="19" y="27"/>
                      </a:cubicBezTo>
                      <a:cubicBezTo>
                        <a:pt x="19" y="28"/>
                        <a:pt x="18" y="29"/>
                        <a:pt x="17" y="29"/>
                      </a:cubicBezTo>
                      <a:cubicBezTo>
                        <a:pt x="17" y="29"/>
                        <a:pt x="16" y="28"/>
                        <a:pt x="16" y="27"/>
                      </a:cubicBezTo>
                      <a:cubicBezTo>
                        <a:pt x="16" y="26"/>
                        <a:pt x="16" y="26"/>
                        <a:pt x="16" y="26"/>
                      </a:cubicBezTo>
                      <a:cubicBezTo>
                        <a:pt x="15" y="26"/>
                        <a:pt x="14" y="26"/>
                        <a:pt x="14" y="25"/>
                      </a:cubicBezTo>
                      <a:cubicBezTo>
                        <a:pt x="13" y="24"/>
                        <a:pt x="13" y="23"/>
                        <a:pt x="14" y="23"/>
                      </a:cubicBezTo>
                      <a:cubicBezTo>
                        <a:pt x="14" y="22"/>
                        <a:pt x="15" y="22"/>
                        <a:pt x="16" y="23"/>
                      </a:cubicBezTo>
                      <a:cubicBezTo>
                        <a:pt x="16" y="23"/>
                        <a:pt x="17" y="23"/>
                        <a:pt x="17" y="24"/>
                      </a:cubicBezTo>
                      <a:cubicBezTo>
                        <a:pt x="18" y="24"/>
                        <a:pt x="18" y="24"/>
                        <a:pt x="18" y="24"/>
                      </a:cubicBezTo>
                      <a:cubicBezTo>
                        <a:pt x="19" y="23"/>
                        <a:pt x="20" y="22"/>
                        <a:pt x="20" y="21"/>
                      </a:cubicBezTo>
                      <a:cubicBezTo>
                        <a:pt x="20" y="20"/>
                        <a:pt x="19" y="19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4" y="19"/>
                        <a:pt x="12" y="16"/>
                        <a:pt x="12" y="14"/>
                      </a:cubicBezTo>
                      <a:cubicBezTo>
                        <a:pt x="12" y="11"/>
                        <a:pt x="14" y="9"/>
                        <a:pt x="16" y="8"/>
                      </a:cubicBezTo>
                      <a:cubicBezTo>
                        <a:pt x="16" y="7"/>
                        <a:pt x="16" y="7"/>
                        <a:pt x="16" y="7"/>
                      </a:cubicBezTo>
                      <a:cubicBezTo>
                        <a:pt x="16" y="6"/>
                        <a:pt x="17" y="6"/>
                        <a:pt x="17" y="6"/>
                      </a:cubicBezTo>
                      <a:cubicBezTo>
                        <a:pt x="18" y="6"/>
                        <a:pt x="19" y="6"/>
                        <a:pt x="19" y="7"/>
                      </a:cubicBezTo>
                      <a:cubicBezTo>
                        <a:pt x="19" y="8"/>
                        <a:pt x="19" y="8"/>
                        <a:pt x="19" y="8"/>
                      </a:cubicBezTo>
                      <a:cubicBezTo>
                        <a:pt x="20" y="9"/>
                        <a:pt x="21" y="9"/>
                        <a:pt x="21" y="10"/>
                      </a:cubicBezTo>
                      <a:cubicBezTo>
                        <a:pt x="22" y="10"/>
                        <a:pt x="22" y="11"/>
                        <a:pt x="21" y="12"/>
                      </a:cubicBezTo>
                      <a:cubicBezTo>
                        <a:pt x="21" y="13"/>
                        <a:pt x="20" y="13"/>
                        <a:pt x="19" y="12"/>
                      </a:cubicBezTo>
                      <a:cubicBezTo>
                        <a:pt x="19" y="12"/>
                        <a:pt x="18" y="11"/>
                        <a:pt x="18" y="11"/>
                      </a:cubicBezTo>
                      <a:cubicBezTo>
                        <a:pt x="17" y="11"/>
                        <a:pt x="17" y="11"/>
                        <a:pt x="17" y="11"/>
                      </a:cubicBezTo>
                      <a:cubicBezTo>
                        <a:pt x="16" y="11"/>
                        <a:pt x="15" y="12"/>
                        <a:pt x="15" y="14"/>
                      </a:cubicBezTo>
                      <a:cubicBezTo>
                        <a:pt x="15" y="15"/>
                        <a:pt x="16" y="16"/>
                        <a:pt x="17" y="16"/>
                      </a:cubicBezTo>
                      <a:cubicBezTo>
                        <a:pt x="18" y="16"/>
                        <a:pt x="18" y="16"/>
                        <a:pt x="18" y="16"/>
                      </a:cubicBezTo>
                      <a:cubicBezTo>
                        <a:pt x="20" y="16"/>
                        <a:pt x="23" y="18"/>
                        <a:pt x="23" y="21"/>
                      </a:cubicBezTo>
                      <a:cubicBezTo>
                        <a:pt x="23" y="24"/>
                        <a:pt x="21" y="26"/>
                        <a:pt x="19" y="26"/>
                      </a:cubicBezTo>
                      <a:close/>
                      <a:moveTo>
                        <a:pt x="19" y="26"/>
                      </a:moveTo>
                      <a:cubicBezTo>
                        <a:pt x="19" y="26"/>
                        <a:pt x="19" y="26"/>
                        <a:pt x="19" y="26"/>
                      </a:cubicBezTo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48" name="TextBox 147"/>
              <p:cNvSpPr txBox="1"/>
              <p:nvPr/>
            </p:nvSpPr>
            <p:spPr>
              <a:xfrm>
                <a:off x="1939017" y="3808413"/>
                <a:ext cx="153851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accent5"/>
                    </a:solidFill>
                    <a:latin typeface="Roboto Slab" pitchFamily="2" charset="0"/>
                    <a:ea typeface="Roboto Slab" pitchFamily="2" charset="0"/>
                  </a:rPr>
                  <a:t>Corporate</a:t>
                </a:r>
              </a:p>
            </p:txBody>
          </p:sp>
          <p:sp>
            <p:nvSpPr>
              <p:cNvPr id="149" name="Rectangle 148"/>
              <p:cNvSpPr/>
              <p:nvPr/>
            </p:nvSpPr>
            <p:spPr>
              <a:xfrm>
                <a:off x="1827100" y="4154497"/>
                <a:ext cx="1762348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 &amp;</a:t>
                </a:r>
              </a:p>
              <a:p>
                <a:pPr algn="ctr"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 text see.</a:t>
                </a:r>
              </a:p>
            </p:txBody>
          </p:sp>
        </p:grpSp>
        <p:grpSp>
          <p:nvGrpSpPr>
            <p:cNvPr id="134" name="Group 133"/>
            <p:cNvGrpSpPr/>
            <p:nvPr/>
          </p:nvGrpSpPr>
          <p:grpSpPr>
            <a:xfrm>
              <a:off x="4089553" y="4734627"/>
              <a:ext cx="1762348" cy="1577895"/>
              <a:chOff x="4046425" y="3207544"/>
              <a:chExt cx="1762348" cy="1577895"/>
            </a:xfrm>
          </p:grpSpPr>
          <p:sp>
            <p:nvSpPr>
              <p:cNvPr id="144" name="Freeform 8"/>
              <p:cNvSpPr>
                <a:spLocks noEditPoints="1"/>
              </p:cNvSpPr>
              <p:nvPr/>
            </p:nvSpPr>
            <p:spPr bwMode="auto">
              <a:xfrm>
                <a:off x="4692650" y="3207544"/>
                <a:ext cx="469900" cy="439738"/>
              </a:xfrm>
              <a:custGeom>
                <a:avLst/>
                <a:gdLst>
                  <a:gd name="T0" fmla="*/ 129 w 130"/>
                  <a:gd name="T1" fmla="*/ 35 h 120"/>
                  <a:gd name="T2" fmla="*/ 94 w 130"/>
                  <a:gd name="T3" fmla="*/ 0 h 120"/>
                  <a:gd name="T4" fmla="*/ 64 w 130"/>
                  <a:gd name="T5" fmla="*/ 17 h 120"/>
                  <a:gd name="T6" fmla="*/ 35 w 130"/>
                  <a:gd name="T7" fmla="*/ 0 h 120"/>
                  <a:gd name="T8" fmla="*/ 0 w 130"/>
                  <a:gd name="T9" fmla="*/ 35 h 120"/>
                  <a:gd name="T10" fmla="*/ 2 w 130"/>
                  <a:gd name="T11" fmla="*/ 49 h 120"/>
                  <a:gd name="T12" fmla="*/ 19 w 130"/>
                  <a:gd name="T13" fmla="*/ 79 h 120"/>
                  <a:gd name="T14" fmla="*/ 64 w 130"/>
                  <a:gd name="T15" fmla="*/ 120 h 120"/>
                  <a:gd name="T16" fmla="*/ 110 w 130"/>
                  <a:gd name="T17" fmla="*/ 79 h 120"/>
                  <a:gd name="T18" fmla="*/ 128 w 130"/>
                  <a:gd name="T19" fmla="*/ 49 h 120"/>
                  <a:gd name="T20" fmla="*/ 129 w 130"/>
                  <a:gd name="T21" fmla="*/ 35 h 120"/>
                  <a:gd name="T22" fmla="*/ 123 w 130"/>
                  <a:gd name="T23" fmla="*/ 48 h 120"/>
                  <a:gd name="T24" fmla="*/ 107 w 130"/>
                  <a:gd name="T25" fmla="*/ 75 h 120"/>
                  <a:gd name="T26" fmla="*/ 64 w 130"/>
                  <a:gd name="T27" fmla="*/ 113 h 120"/>
                  <a:gd name="T28" fmla="*/ 23 w 130"/>
                  <a:gd name="T29" fmla="*/ 75 h 120"/>
                  <a:gd name="T30" fmla="*/ 6 w 130"/>
                  <a:gd name="T31" fmla="*/ 48 h 120"/>
                  <a:gd name="T32" fmla="*/ 5 w 130"/>
                  <a:gd name="T33" fmla="*/ 36 h 120"/>
                  <a:gd name="T34" fmla="*/ 5 w 130"/>
                  <a:gd name="T35" fmla="*/ 36 h 120"/>
                  <a:gd name="T36" fmla="*/ 35 w 130"/>
                  <a:gd name="T37" fmla="*/ 5 h 120"/>
                  <a:gd name="T38" fmla="*/ 62 w 130"/>
                  <a:gd name="T39" fmla="*/ 23 h 120"/>
                  <a:gd name="T40" fmla="*/ 64 w 130"/>
                  <a:gd name="T41" fmla="*/ 29 h 120"/>
                  <a:gd name="T42" fmla="*/ 67 w 130"/>
                  <a:gd name="T43" fmla="*/ 23 h 120"/>
                  <a:gd name="T44" fmla="*/ 94 w 130"/>
                  <a:gd name="T45" fmla="*/ 5 h 120"/>
                  <a:gd name="T46" fmla="*/ 124 w 130"/>
                  <a:gd name="T47" fmla="*/ 36 h 120"/>
                  <a:gd name="T48" fmla="*/ 123 w 130"/>
                  <a:gd name="T49" fmla="*/ 48 h 120"/>
                  <a:gd name="T50" fmla="*/ 123 w 130"/>
                  <a:gd name="T51" fmla="*/ 48 h 120"/>
                  <a:gd name="T52" fmla="*/ 123 w 130"/>
                  <a:gd name="T53" fmla="*/ 48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0" h="120">
                    <a:moveTo>
                      <a:pt x="129" y="35"/>
                    </a:moveTo>
                    <a:cubicBezTo>
                      <a:pt x="127" y="15"/>
                      <a:pt x="113" y="0"/>
                      <a:pt x="94" y="0"/>
                    </a:cubicBezTo>
                    <a:cubicBezTo>
                      <a:pt x="82" y="0"/>
                      <a:pt x="71" y="6"/>
                      <a:pt x="64" y="17"/>
                    </a:cubicBezTo>
                    <a:cubicBezTo>
                      <a:pt x="58" y="6"/>
                      <a:pt x="47" y="0"/>
                      <a:pt x="35" y="0"/>
                    </a:cubicBezTo>
                    <a:cubicBezTo>
                      <a:pt x="17" y="0"/>
                      <a:pt x="2" y="15"/>
                      <a:pt x="0" y="35"/>
                    </a:cubicBezTo>
                    <a:cubicBezTo>
                      <a:pt x="0" y="36"/>
                      <a:pt x="0" y="41"/>
                      <a:pt x="2" y="49"/>
                    </a:cubicBezTo>
                    <a:cubicBezTo>
                      <a:pt x="4" y="60"/>
                      <a:pt x="10" y="71"/>
                      <a:pt x="19" y="79"/>
                    </a:cubicBezTo>
                    <a:cubicBezTo>
                      <a:pt x="64" y="120"/>
                      <a:pt x="64" y="120"/>
                      <a:pt x="64" y="120"/>
                    </a:cubicBezTo>
                    <a:cubicBezTo>
                      <a:pt x="110" y="79"/>
                      <a:pt x="110" y="79"/>
                      <a:pt x="110" y="79"/>
                    </a:cubicBezTo>
                    <a:cubicBezTo>
                      <a:pt x="119" y="71"/>
                      <a:pt x="126" y="60"/>
                      <a:pt x="128" y="49"/>
                    </a:cubicBezTo>
                    <a:cubicBezTo>
                      <a:pt x="130" y="41"/>
                      <a:pt x="129" y="36"/>
                      <a:pt x="129" y="35"/>
                    </a:cubicBezTo>
                    <a:close/>
                    <a:moveTo>
                      <a:pt x="123" y="48"/>
                    </a:moveTo>
                    <a:cubicBezTo>
                      <a:pt x="121" y="58"/>
                      <a:pt x="115" y="68"/>
                      <a:pt x="107" y="75"/>
                    </a:cubicBezTo>
                    <a:cubicBezTo>
                      <a:pt x="64" y="113"/>
                      <a:pt x="64" y="113"/>
                      <a:pt x="64" y="113"/>
                    </a:cubicBezTo>
                    <a:cubicBezTo>
                      <a:pt x="23" y="75"/>
                      <a:pt x="23" y="75"/>
                      <a:pt x="23" y="75"/>
                    </a:cubicBezTo>
                    <a:cubicBezTo>
                      <a:pt x="14" y="68"/>
                      <a:pt x="9" y="58"/>
                      <a:pt x="6" y="48"/>
                    </a:cubicBezTo>
                    <a:cubicBezTo>
                      <a:pt x="5" y="40"/>
                      <a:pt x="5" y="36"/>
                      <a:pt x="5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7" y="18"/>
                      <a:pt x="20" y="5"/>
                      <a:pt x="35" y="5"/>
                    </a:cubicBezTo>
                    <a:cubicBezTo>
                      <a:pt x="47" y="5"/>
                      <a:pt x="57" y="12"/>
                      <a:pt x="62" y="23"/>
                    </a:cubicBezTo>
                    <a:cubicBezTo>
                      <a:pt x="64" y="29"/>
                      <a:pt x="64" y="29"/>
                      <a:pt x="64" y="29"/>
                    </a:cubicBezTo>
                    <a:cubicBezTo>
                      <a:pt x="67" y="23"/>
                      <a:pt x="67" y="23"/>
                      <a:pt x="67" y="23"/>
                    </a:cubicBezTo>
                    <a:cubicBezTo>
                      <a:pt x="72" y="12"/>
                      <a:pt x="82" y="5"/>
                      <a:pt x="94" y="5"/>
                    </a:cubicBezTo>
                    <a:cubicBezTo>
                      <a:pt x="110" y="5"/>
                      <a:pt x="123" y="18"/>
                      <a:pt x="124" y="36"/>
                    </a:cubicBezTo>
                    <a:cubicBezTo>
                      <a:pt x="124" y="36"/>
                      <a:pt x="125" y="40"/>
                      <a:pt x="123" y="48"/>
                    </a:cubicBezTo>
                    <a:close/>
                    <a:moveTo>
                      <a:pt x="123" y="48"/>
                    </a:moveTo>
                    <a:cubicBezTo>
                      <a:pt x="123" y="48"/>
                      <a:pt x="123" y="48"/>
                      <a:pt x="123" y="48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4158342" y="3808413"/>
                <a:ext cx="153851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accent5"/>
                    </a:solidFill>
                    <a:latin typeface="Roboto Slab" pitchFamily="2" charset="0"/>
                    <a:ea typeface="Roboto Slab" pitchFamily="2" charset="0"/>
                  </a:rPr>
                  <a:t>Charities</a:t>
                </a:r>
              </a:p>
            </p:txBody>
          </p:sp>
          <p:sp>
            <p:nvSpPr>
              <p:cNvPr id="146" name="Rectangle 145"/>
              <p:cNvSpPr/>
              <p:nvPr/>
            </p:nvSpPr>
            <p:spPr>
              <a:xfrm>
                <a:off x="4046425" y="4154497"/>
                <a:ext cx="1762348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 &amp;</a:t>
                </a:r>
              </a:p>
              <a:p>
                <a:pPr algn="ctr"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 text see.</a:t>
                </a:r>
              </a:p>
            </p:txBody>
          </p:sp>
        </p:grpSp>
        <p:grpSp>
          <p:nvGrpSpPr>
            <p:cNvPr id="135" name="Group 134"/>
            <p:cNvGrpSpPr/>
            <p:nvPr/>
          </p:nvGrpSpPr>
          <p:grpSpPr>
            <a:xfrm>
              <a:off x="6340099" y="4725499"/>
              <a:ext cx="1762348" cy="1596151"/>
              <a:chOff x="6312581" y="3189288"/>
              <a:chExt cx="1762348" cy="1596151"/>
            </a:xfrm>
          </p:grpSpPr>
          <p:sp>
            <p:nvSpPr>
              <p:cNvPr id="141" name="Freeform 9"/>
              <p:cNvSpPr>
                <a:spLocks noEditPoints="1"/>
              </p:cNvSpPr>
              <p:nvPr/>
            </p:nvSpPr>
            <p:spPr bwMode="auto">
              <a:xfrm>
                <a:off x="6961187" y="3189288"/>
                <a:ext cx="465138" cy="476250"/>
              </a:xfrm>
              <a:custGeom>
                <a:avLst/>
                <a:gdLst>
                  <a:gd name="T0" fmla="*/ 105 w 129"/>
                  <a:gd name="T1" fmla="*/ 89 h 130"/>
                  <a:gd name="T2" fmla="*/ 97 w 129"/>
                  <a:gd name="T3" fmla="*/ 89 h 130"/>
                  <a:gd name="T4" fmla="*/ 80 w 129"/>
                  <a:gd name="T5" fmla="*/ 73 h 130"/>
                  <a:gd name="T6" fmla="*/ 80 w 129"/>
                  <a:gd name="T7" fmla="*/ 68 h 130"/>
                  <a:gd name="T8" fmla="*/ 88 w 129"/>
                  <a:gd name="T9" fmla="*/ 53 h 130"/>
                  <a:gd name="T10" fmla="*/ 90 w 129"/>
                  <a:gd name="T11" fmla="*/ 51 h 130"/>
                  <a:gd name="T12" fmla="*/ 91 w 129"/>
                  <a:gd name="T13" fmla="*/ 39 h 130"/>
                  <a:gd name="T14" fmla="*/ 90 w 129"/>
                  <a:gd name="T15" fmla="*/ 37 h 130"/>
                  <a:gd name="T16" fmla="*/ 90 w 129"/>
                  <a:gd name="T17" fmla="*/ 23 h 130"/>
                  <a:gd name="T18" fmla="*/ 85 w 129"/>
                  <a:gd name="T19" fmla="*/ 7 h 130"/>
                  <a:gd name="T20" fmla="*/ 72 w 129"/>
                  <a:gd name="T21" fmla="*/ 1 h 130"/>
                  <a:gd name="T22" fmla="*/ 55 w 129"/>
                  <a:gd name="T23" fmla="*/ 1 h 130"/>
                  <a:gd name="T24" fmla="*/ 42 w 129"/>
                  <a:gd name="T25" fmla="*/ 10 h 130"/>
                  <a:gd name="T26" fmla="*/ 38 w 129"/>
                  <a:gd name="T27" fmla="*/ 23 h 130"/>
                  <a:gd name="T28" fmla="*/ 38 w 129"/>
                  <a:gd name="T29" fmla="*/ 37 h 130"/>
                  <a:gd name="T30" fmla="*/ 37 w 129"/>
                  <a:gd name="T31" fmla="*/ 40 h 130"/>
                  <a:gd name="T32" fmla="*/ 39 w 129"/>
                  <a:gd name="T33" fmla="*/ 52 h 130"/>
                  <a:gd name="T34" fmla="*/ 41 w 129"/>
                  <a:gd name="T35" fmla="*/ 55 h 130"/>
                  <a:gd name="T36" fmla="*/ 48 w 129"/>
                  <a:gd name="T37" fmla="*/ 68 h 130"/>
                  <a:gd name="T38" fmla="*/ 48 w 129"/>
                  <a:gd name="T39" fmla="*/ 73 h 130"/>
                  <a:gd name="T40" fmla="*/ 32 w 129"/>
                  <a:gd name="T41" fmla="*/ 89 h 130"/>
                  <a:gd name="T42" fmla="*/ 24 w 129"/>
                  <a:gd name="T43" fmla="*/ 89 h 130"/>
                  <a:gd name="T44" fmla="*/ 0 w 129"/>
                  <a:gd name="T45" fmla="*/ 113 h 130"/>
                  <a:gd name="T46" fmla="*/ 0 w 129"/>
                  <a:gd name="T47" fmla="*/ 122 h 130"/>
                  <a:gd name="T48" fmla="*/ 8 w 129"/>
                  <a:gd name="T49" fmla="*/ 130 h 130"/>
                  <a:gd name="T50" fmla="*/ 121 w 129"/>
                  <a:gd name="T51" fmla="*/ 130 h 130"/>
                  <a:gd name="T52" fmla="*/ 129 w 129"/>
                  <a:gd name="T53" fmla="*/ 122 h 130"/>
                  <a:gd name="T54" fmla="*/ 129 w 129"/>
                  <a:gd name="T55" fmla="*/ 113 h 130"/>
                  <a:gd name="T56" fmla="*/ 105 w 129"/>
                  <a:gd name="T57" fmla="*/ 89 h 130"/>
                  <a:gd name="T58" fmla="*/ 105 w 129"/>
                  <a:gd name="T59" fmla="*/ 89 h 130"/>
                  <a:gd name="T60" fmla="*/ 105 w 129"/>
                  <a:gd name="T61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30">
                    <a:moveTo>
                      <a:pt x="105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88" y="89"/>
                      <a:pt x="80" y="82"/>
                      <a:pt x="80" y="7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4" y="64"/>
                      <a:pt x="87" y="59"/>
                      <a:pt x="88" y="53"/>
                    </a:cubicBezTo>
                    <a:cubicBezTo>
                      <a:pt x="88" y="52"/>
                      <a:pt x="89" y="52"/>
                      <a:pt x="90" y="51"/>
                    </a:cubicBezTo>
                    <a:cubicBezTo>
                      <a:pt x="93" y="48"/>
                      <a:pt x="94" y="43"/>
                      <a:pt x="91" y="39"/>
                    </a:cubicBezTo>
                    <a:cubicBezTo>
                      <a:pt x="91" y="39"/>
                      <a:pt x="90" y="38"/>
                      <a:pt x="90" y="37"/>
                    </a:cubicBezTo>
                    <a:cubicBezTo>
                      <a:pt x="90" y="33"/>
                      <a:pt x="90" y="28"/>
                      <a:pt x="90" y="23"/>
                    </a:cubicBezTo>
                    <a:cubicBezTo>
                      <a:pt x="90" y="18"/>
                      <a:pt x="89" y="12"/>
                      <a:pt x="85" y="7"/>
                    </a:cubicBezTo>
                    <a:cubicBezTo>
                      <a:pt x="81" y="4"/>
                      <a:pt x="77" y="2"/>
                      <a:pt x="72" y="1"/>
                    </a:cubicBezTo>
                    <a:cubicBezTo>
                      <a:pt x="66" y="0"/>
                      <a:pt x="60" y="0"/>
                      <a:pt x="55" y="1"/>
                    </a:cubicBezTo>
                    <a:cubicBezTo>
                      <a:pt x="50" y="3"/>
                      <a:pt x="45" y="6"/>
                      <a:pt x="42" y="10"/>
                    </a:cubicBezTo>
                    <a:cubicBezTo>
                      <a:pt x="40" y="14"/>
                      <a:pt x="38" y="18"/>
                      <a:pt x="38" y="23"/>
                    </a:cubicBezTo>
                    <a:cubicBezTo>
                      <a:pt x="38" y="28"/>
                      <a:pt x="38" y="32"/>
                      <a:pt x="38" y="37"/>
                    </a:cubicBezTo>
                    <a:cubicBezTo>
                      <a:pt x="38" y="38"/>
                      <a:pt x="38" y="39"/>
                      <a:pt x="37" y="40"/>
                    </a:cubicBezTo>
                    <a:cubicBezTo>
                      <a:pt x="35" y="44"/>
                      <a:pt x="36" y="49"/>
                      <a:pt x="39" y="52"/>
                    </a:cubicBezTo>
                    <a:cubicBezTo>
                      <a:pt x="40" y="53"/>
                      <a:pt x="41" y="54"/>
                      <a:pt x="41" y="55"/>
                    </a:cubicBezTo>
                    <a:cubicBezTo>
                      <a:pt x="42" y="59"/>
                      <a:pt x="45" y="64"/>
                      <a:pt x="48" y="68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82"/>
                      <a:pt x="41" y="89"/>
                      <a:pt x="32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9" y="93"/>
                      <a:pt x="0" y="1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6"/>
                      <a:pt x="3" y="130"/>
                      <a:pt x="8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5" y="130"/>
                      <a:pt x="129" y="126"/>
                      <a:pt x="129" y="122"/>
                    </a:cubicBezTo>
                    <a:cubicBezTo>
                      <a:pt x="129" y="113"/>
                      <a:pt x="129" y="113"/>
                      <a:pt x="129" y="113"/>
                    </a:cubicBezTo>
                    <a:cubicBezTo>
                      <a:pt x="119" y="93"/>
                      <a:pt x="105" y="89"/>
                      <a:pt x="105" y="89"/>
                    </a:cubicBezTo>
                    <a:close/>
                    <a:moveTo>
                      <a:pt x="105" y="89"/>
                    </a:moveTo>
                    <a:cubicBezTo>
                      <a:pt x="105" y="89"/>
                      <a:pt x="105" y="89"/>
                      <a:pt x="105" y="89"/>
                    </a:cubicBezTo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6424498" y="3808413"/>
                <a:ext cx="153851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accent5"/>
                    </a:solidFill>
                    <a:latin typeface="Roboto Slab" pitchFamily="2" charset="0"/>
                    <a:ea typeface="Roboto Slab" pitchFamily="2" charset="0"/>
                  </a:rPr>
                  <a:t>Healthcare</a:t>
                </a:r>
              </a:p>
            </p:txBody>
          </p:sp>
          <p:sp>
            <p:nvSpPr>
              <p:cNvPr id="143" name="Rectangle 142"/>
              <p:cNvSpPr/>
              <p:nvPr/>
            </p:nvSpPr>
            <p:spPr>
              <a:xfrm>
                <a:off x="6312581" y="4154497"/>
                <a:ext cx="1762348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 &amp;</a:t>
                </a:r>
              </a:p>
              <a:p>
                <a:pPr algn="ctr"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 text see.</a:t>
                </a:r>
              </a:p>
            </p:txBody>
          </p:sp>
        </p:grpSp>
        <p:grpSp>
          <p:nvGrpSpPr>
            <p:cNvPr id="136" name="Group 135"/>
            <p:cNvGrpSpPr/>
            <p:nvPr/>
          </p:nvGrpSpPr>
          <p:grpSpPr>
            <a:xfrm>
              <a:off x="8590644" y="4725499"/>
              <a:ext cx="1762348" cy="1596151"/>
              <a:chOff x="8578737" y="3189288"/>
              <a:chExt cx="1762348" cy="1596151"/>
            </a:xfrm>
          </p:grpSpPr>
          <p:sp>
            <p:nvSpPr>
              <p:cNvPr id="137" name="Freeform 10"/>
              <p:cNvSpPr>
                <a:spLocks noEditPoints="1"/>
              </p:cNvSpPr>
              <p:nvPr/>
            </p:nvSpPr>
            <p:spPr bwMode="auto">
              <a:xfrm>
                <a:off x="9224963" y="3189288"/>
                <a:ext cx="458788" cy="476250"/>
              </a:xfrm>
              <a:custGeom>
                <a:avLst/>
                <a:gdLst>
                  <a:gd name="T0" fmla="*/ 118 w 127"/>
                  <a:gd name="T1" fmla="*/ 106 h 130"/>
                  <a:gd name="T2" fmla="*/ 78 w 127"/>
                  <a:gd name="T3" fmla="*/ 52 h 130"/>
                  <a:gd name="T4" fmla="*/ 78 w 127"/>
                  <a:gd name="T5" fmla="*/ 13 h 130"/>
                  <a:gd name="T6" fmla="*/ 83 w 127"/>
                  <a:gd name="T7" fmla="*/ 6 h 130"/>
                  <a:gd name="T8" fmla="*/ 77 w 127"/>
                  <a:gd name="T9" fmla="*/ 0 h 130"/>
                  <a:gd name="T10" fmla="*/ 51 w 127"/>
                  <a:gd name="T11" fmla="*/ 0 h 130"/>
                  <a:gd name="T12" fmla="*/ 44 w 127"/>
                  <a:gd name="T13" fmla="*/ 6 h 130"/>
                  <a:gd name="T14" fmla="*/ 49 w 127"/>
                  <a:gd name="T15" fmla="*/ 13 h 130"/>
                  <a:gd name="T16" fmla="*/ 49 w 127"/>
                  <a:gd name="T17" fmla="*/ 52 h 130"/>
                  <a:gd name="T18" fmla="*/ 10 w 127"/>
                  <a:gd name="T19" fmla="*/ 106 h 130"/>
                  <a:gd name="T20" fmla="*/ 21 w 127"/>
                  <a:gd name="T21" fmla="*/ 130 h 130"/>
                  <a:gd name="T22" fmla="*/ 106 w 127"/>
                  <a:gd name="T23" fmla="*/ 130 h 130"/>
                  <a:gd name="T24" fmla="*/ 118 w 127"/>
                  <a:gd name="T25" fmla="*/ 106 h 130"/>
                  <a:gd name="T26" fmla="*/ 98 w 127"/>
                  <a:gd name="T27" fmla="*/ 124 h 130"/>
                  <a:gd name="T28" fmla="*/ 30 w 127"/>
                  <a:gd name="T29" fmla="*/ 124 h 130"/>
                  <a:gd name="T30" fmla="*/ 21 w 127"/>
                  <a:gd name="T31" fmla="*/ 105 h 130"/>
                  <a:gd name="T32" fmla="*/ 38 w 127"/>
                  <a:gd name="T33" fmla="*/ 81 h 130"/>
                  <a:gd name="T34" fmla="*/ 90 w 127"/>
                  <a:gd name="T35" fmla="*/ 81 h 130"/>
                  <a:gd name="T36" fmla="*/ 107 w 127"/>
                  <a:gd name="T37" fmla="*/ 105 h 130"/>
                  <a:gd name="T38" fmla="*/ 98 w 127"/>
                  <a:gd name="T39" fmla="*/ 124 h 130"/>
                  <a:gd name="T40" fmla="*/ 80 w 127"/>
                  <a:gd name="T41" fmla="*/ 89 h 130"/>
                  <a:gd name="T42" fmla="*/ 48 w 127"/>
                  <a:gd name="T43" fmla="*/ 89 h 130"/>
                  <a:gd name="T44" fmla="*/ 37 w 127"/>
                  <a:gd name="T45" fmla="*/ 104 h 130"/>
                  <a:gd name="T46" fmla="*/ 43 w 127"/>
                  <a:gd name="T47" fmla="*/ 116 h 130"/>
                  <a:gd name="T48" fmla="*/ 85 w 127"/>
                  <a:gd name="T49" fmla="*/ 116 h 130"/>
                  <a:gd name="T50" fmla="*/ 91 w 127"/>
                  <a:gd name="T51" fmla="*/ 104 h 130"/>
                  <a:gd name="T52" fmla="*/ 80 w 127"/>
                  <a:gd name="T53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7" h="130">
                    <a:moveTo>
                      <a:pt x="118" y="106"/>
                    </a:moveTo>
                    <a:cubicBezTo>
                      <a:pt x="105" y="87"/>
                      <a:pt x="80" y="55"/>
                      <a:pt x="78" y="52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81" y="12"/>
                      <a:pt x="83" y="9"/>
                      <a:pt x="83" y="6"/>
                    </a:cubicBezTo>
                    <a:cubicBezTo>
                      <a:pt x="83" y="3"/>
                      <a:pt x="80" y="0"/>
                      <a:pt x="77" y="0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47" y="0"/>
                      <a:pt x="44" y="3"/>
                      <a:pt x="44" y="6"/>
                    </a:cubicBezTo>
                    <a:cubicBezTo>
                      <a:pt x="44" y="9"/>
                      <a:pt x="46" y="12"/>
                      <a:pt x="49" y="13"/>
                    </a:cubicBezTo>
                    <a:cubicBezTo>
                      <a:pt x="49" y="52"/>
                      <a:pt x="49" y="52"/>
                      <a:pt x="49" y="52"/>
                    </a:cubicBezTo>
                    <a:cubicBezTo>
                      <a:pt x="48" y="55"/>
                      <a:pt x="23" y="87"/>
                      <a:pt x="10" y="106"/>
                    </a:cubicBezTo>
                    <a:cubicBezTo>
                      <a:pt x="0" y="121"/>
                      <a:pt x="10" y="130"/>
                      <a:pt x="21" y="130"/>
                    </a:cubicBezTo>
                    <a:cubicBezTo>
                      <a:pt x="106" y="130"/>
                      <a:pt x="106" y="130"/>
                      <a:pt x="106" y="130"/>
                    </a:cubicBezTo>
                    <a:cubicBezTo>
                      <a:pt x="118" y="130"/>
                      <a:pt x="127" y="121"/>
                      <a:pt x="118" y="106"/>
                    </a:cubicBezTo>
                    <a:close/>
                    <a:moveTo>
                      <a:pt x="98" y="124"/>
                    </a:moveTo>
                    <a:cubicBezTo>
                      <a:pt x="30" y="124"/>
                      <a:pt x="30" y="124"/>
                      <a:pt x="30" y="124"/>
                    </a:cubicBezTo>
                    <a:cubicBezTo>
                      <a:pt x="21" y="124"/>
                      <a:pt x="13" y="117"/>
                      <a:pt x="21" y="105"/>
                    </a:cubicBezTo>
                    <a:cubicBezTo>
                      <a:pt x="25" y="98"/>
                      <a:pt x="32" y="89"/>
                      <a:pt x="38" y="81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6" y="89"/>
                      <a:pt x="102" y="98"/>
                      <a:pt x="107" y="105"/>
                    </a:cubicBezTo>
                    <a:cubicBezTo>
                      <a:pt x="115" y="117"/>
                      <a:pt x="107" y="124"/>
                      <a:pt x="98" y="124"/>
                    </a:cubicBezTo>
                    <a:close/>
                    <a:moveTo>
                      <a:pt x="80" y="89"/>
                    </a:moveTo>
                    <a:cubicBezTo>
                      <a:pt x="48" y="89"/>
                      <a:pt x="48" y="89"/>
                      <a:pt x="48" y="89"/>
                    </a:cubicBezTo>
                    <a:cubicBezTo>
                      <a:pt x="44" y="94"/>
                      <a:pt x="40" y="100"/>
                      <a:pt x="37" y="104"/>
                    </a:cubicBezTo>
                    <a:cubicBezTo>
                      <a:pt x="32" y="111"/>
                      <a:pt x="37" y="116"/>
                      <a:pt x="43" y="116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91" y="116"/>
                      <a:pt x="95" y="111"/>
                      <a:pt x="91" y="104"/>
                    </a:cubicBezTo>
                    <a:cubicBezTo>
                      <a:pt x="88" y="100"/>
                      <a:pt x="84" y="94"/>
                      <a:pt x="80" y="89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8685099" y="3808413"/>
                <a:ext cx="153851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accent5"/>
                    </a:solidFill>
                    <a:latin typeface="Roboto Slab" pitchFamily="2" charset="0"/>
                    <a:ea typeface="Roboto Slab" pitchFamily="2" charset="0"/>
                  </a:rPr>
                  <a:t>Individual</a:t>
                </a:r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8578737" y="4154497"/>
                <a:ext cx="1762348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 &amp;</a:t>
                </a:r>
              </a:p>
              <a:p>
                <a:pPr algn="ctr"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 text see.</a:t>
                </a:r>
              </a:p>
            </p:txBody>
          </p:sp>
        </p:grpSp>
        <p:cxnSp>
          <p:nvCxnSpPr>
            <p:cNvPr id="153" name="Straight Connector 152"/>
            <p:cNvCxnSpPr>
              <a:cxnSpLocks/>
            </p:cNvCxnSpPr>
            <p:nvPr/>
          </p:nvCxnSpPr>
          <p:spPr>
            <a:xfrm>
              <a:off x="3845454" y="4721523"/>
              <a:ext cx="0" cy="1604102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>
              <a:cxnSpLocks/>
            </p:cNvCxnSpPr>
            <p:nvPr/>
          </p:nvCxnSpPr>
          <p:spPr>
            <a:xfrm>
              <a:off x="6096000" y="4721523"/>
              <a:ext cx="0" cy="1604102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>
              <a:cxnSpLocks/>
            </p:cNvCxnSpPr>
            <p:nvPr/>
          </p:nvCxnSpPr>
          <p:spPr>
            <a:xfrm>
              <a:off x="8346546" y="4721523"/>
              <a:ext cx="0" cy="1604102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A04C24-DD0D-4BF2-BA22-C5535FD355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945176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Roboto Slab" pitchFamily="2" charset="0"/>
                <a:ea typeface="Roboto Slab" pitchFamily="2" charset="0"/>
              </a:rPr>
              <a:pPr/>
              <a:t>6</a:t>
            </a:fld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32" name="Rectangle 131"/>
          <p:cNvSpPr/>
          <p:nvPr/>
        </p:nvSpPr>
        <p:spPr>
          <a:xfrm>
            <a:off x="0" y="3251200"/>
            <a:ext cx="12192000" cy="1857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Company </a:t>
            </a:r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Protfolio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5776686" y="1040047"/>
            <a:ext cx="638629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Group 96"/>
          <p:cNvGrpSpPr/>
          <p:nvPr/>
        </p:nvGrpSpPr>
        <p:grpSpPr>
          <a:xfrm>
            <a:off x="1666990" y="3691374"/>
            <a:ext cx="8858020" cy="977026"/>
            <a:chOff x="1809979" y="3712927"/>
            <a:chExt cx="8858020" cy="977026"/>
          </a:xfrm>
        </p:grpSpPr>
        <p:grpSp>
          <p:nvGrpSpPr>
            <p:cNvPr id="130" name="Group 129"/>
            <p:cNvGrpSpPr/>
            <p:nvPr/>
          </p:nvGrpSpPr>
          <p:grpSpPr>
            <a:xfrm>
              <a:off x="1809979" y="3712927"/>
              <a:ext cx="1762348" cy="977026"/>
              <a:chOff x="1921895" y="3691374"/>
              <a:chExt cx="1762348" cy="977026"/>
            </a:xfrm>
          </p:grpSpPr>
          <p:sp>
            <p:nvSpPr>
              <p:cNvPr id="121" name="TextBox 120"/>
              <p:cNvSpPr txBox="1"/>
              <p:nvPr/>
            </p:nvSpPr>
            <p:spPr>
              <a:xfrm>
                <a:off x="2033812" y="3691374"/>
                <a:ext cx="153851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accent5"/>
                    </a:solidFill>
                    <a:latin typeface="Roboto Slab" pitchFamily="2" charset="0"/>
                    <a:ea typeface="Roboto Slab" pitchFamily="2" charset="0"/>
                  </a:rPr>
                  <a:t>Title One</a:t>
                </a:r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1921895" y="4037458"/>
                <a:ext cx="1762348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 &amp;</a:t>
                </a:r>
              </a:p>
              <a:p>
                <a:pPr algn="ctr"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 text see.</a:t>
                </a:r>
              </a:p>
            </p:txBody>
          </p:sp>
        </p:grpSp>
        <p:grpSp>
          <p:nvGrpSpPr>
            <p:cNvPr id="125" name="Group 124"/>
            <p:cNvGrpSpPr/>
            <p:nvPr/>
          </p:nvGrpSpPr>
          <p:grpSpPr>
            <a:xfrm>
              <a:off x="4175203" y="3712927"/>
              <a:ext cx="1762348" cy="977026"/>
              <a:chOff x="1921895" y="3691374"/>
              <a:chExt cx="1762348" cy="977026"/>
            </a:xfrm>
          </p:grpSpPr>
          <p:sp>
            <p:nvSpPr>
              <p:cNvPr id="126" name="TextBox 125"/>
              <p:cNvSpPr txBox="1"/>
              <p:nvPr/>
            </p:nvSpPr>
            <p:spPr>
              <a:xfrm>
                <a:off x="2033812" y="3691374"/>
                <a:ext cx="153851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accent5"/>
                    </a:solidFill>
                    <a:latin typeface="Roboto Slab" pitchFamily="2" charset="0"/>
                    <a:ea typeface="Roboto Slab" pitchFamily="2" charset="0"/>
                  </a:rPr>
                  <a:t>Title Two</a:t>
                </a:r>
              </a:p>
            </p:txBody>
          </p:sp>
          <p:sp>
            <p:nvSpPr>
              <p:cNvPr id="127" name="Rectangle 126"/>
              <p:cNvSpPr/>
              <p:nvPr/>
            </p:nvSpPr>
            <p:spPr>
              <a:xfrm>
                <a:off x="1921895" y="4037458"/>
                <a:ext cx="1762348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 &amp;</a:t>
                </a:r>
              </a:p>
              <a:p>
                <a:pPr algn="ctr"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 text see.</a:t>
                </a:r>
              </a:p>
            </p:txBody>
          </p:sp>
        </p:grpSp>
        <p:grpSp>
          <p:nvGrpSpPr>
            <p:cNvPr id="138" name="Group 137"/>
            <p:cNvGrpSpPr/>
            <p:nvPr/>
          </p:nvGrpSpPr>
          <p:grpSpPr>
            <a:xfrm>
              <a:off x="6540427" y="3712927"/>
              <a:ext cx="1762348" cy="977026"/>
              <a:chOff x="1921895" y="3691374"/>
              <a:chExt cx="1762348" cy="977026"/>
            </a:xfrm>
          </p:grpSpPr>
          <p:sp>
            <p:nvSpPr>
              <p:cNvPr id="154" name="TextBox 153"/>
              <p:cNvSpPr txBox="1"/>
              <p:nvPr/>
            </p:nvSpPr>
            <p:spPr>
              <a:xfrm>
                <a:off x="2033812" y="3691374"/>
                <a:ext cx="153851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accent5"/>
                    </a:solidFill>
                    <a:latin typeface="Roboto Slab" pitchFamily="2" charset="0"/>
                    <a:ea typeface="Roboto Slab" pitchFamily="2" charset="0"/>
                  </a:rPr>
                  <a:t>Title Three</a:t>
                </a:r>
              </a:p>
            </p:txBody>
          </p:sp>
          <p:sp>
            <p:nvSpPr>
              <p:cNvPr id="157" name="Rectangle 156"/>
              <p:cNvSpPr/>
              <p:nvPr/>
            </p:nvSpPr>
            <p:spPr>
              <a:xfrm>
                <a:off x="1921895" y="4037458"/>
                <a:ext cx="1762348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 &amp;</a:t>
                </a:r>
              </a:p>
              <a:p>
                <a:pPr algn="ctr"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 text see.</a:t>
                </a:r>
              </a:p>
            </p:txBody>
          </p:sp>
        </p:grpSp>
        <p:grpSp>
          <p:nvGrpSpPr>
            <p:cNvPr id="158" name="Group 157"/>
            <p:cNvGrpSpPr/>
            <p:nvPr/>
          </p:nvGrpSpPr>
          <p:grpSpPr>
            <a:xfrm>
              <a:off x="8905651" y="3712927"/>
              <a:ext cx="1762348" cy="977026"/>
              <a:chOff x="1921895" y="3691374"/>
              <a:chExt cx="1762348" cy="977026"/>
            </a:xfrm>
          </p:grpSpPr>
          <p:sp>
            <p:nvSpPr>
              <p:cNvPr id="159" name="TextBox 158"/>
              <p:cNvSpPr txBox="1"/>
              <p:nvPr/>
            </p:nvSpPr>
            <p:spPr>
              <a:xfrm>
                <a:off x="2033812" y="3691374"/>
                <a:ext cx="153851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accent5"/>
                    </a:solidFill>
                    <a:latin typeface="Roboto Slab" pitchFamily="2" charset="0"/>
                    <a:ea typeface="Roboto Slab" pitchFamily="2" charset="0"/>
                  </a:rPr>
                  <a:t>Title Four</a:t>
                </a:r>
              </a:p>
            </p:txBody>
          </p:sp>
          <p:sp>
            <p:nvSpPr>
              <p:cNvPr id="160" name="Rectangle 159"/>
              <p:cNvSpPr/>
              <p:nvPr/>
            </p:nvSpPr>
            <p:spPr>
              <a:xfrm>
                <a:off x="1921895" y="4037458"/>
                <a:ext cx="1762348" cy="6309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to your project &amp;</a:t>
                </a:r>
              </a:p>
              <a:p>
                <a:pPr algn="ctr">
                  <a:lnSpc>
                    <a:spcPts val="14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 text see.</a:t>
                </a:r>
              </a:p>
            </p:txBody>
          </p:sp>
        </p:grpSp>
        <p:cxnSp>
          <p:nvCxnSpPr>
            <p:cNvPr id="161" name="Straight Connector 160"/>
            <p:cNvCxnSpPr>
              <a:cxnSpLocks/>
            </p:cNvCxnSpPr>
            <p:nvPr/>
          </p:nvCxnSpPr>
          <p:spPr>
            <a:xfrm>
              <a:off x="3873765" y="3764647"/>
              <a:ext cx="0" cy="873587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>
              <a:cxnSpLocks/>
            </p:cNvCxnSpPr>
            <p:nvPr/>
          </p:nvCxnSpPr>
          <p:spPr>
            <a:xfrm>
              <a:off x="8604213" y="3764647"/>
              <a:ext cx="0" cy="873587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>
              <a:cxnSpLocks/>
            </p:cNvCxnSpPr>
            <p:nvPr/>
          </p:nvCxnSpPr>
          <p:spPr>
            <a:xfrm>
              <a:off x="6238989" y="3764647"/>
              <a:ext cx="0" cy="873587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5C4900-B327-40D0-9550-751E6E5E56D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8BE09FA-5738-4392-8371-6677DEC295D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7799395-B5A9-4549-A2A3-ABBAD6C690E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F2EEE15-714E-48A5-B0E7-CD16F5DC3E1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DEE29C04-B903-43DD-AB0F-5DAEF645E5B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111BC91-EF4C-458F-8575-3E0D42BFA1A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EE8D44F2-A407-42A4-96A3-3CE48553923F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F5C74C2C-59CD-44AD-8089-C1DB3415E152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1845773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Roboto Slab" pitchFamily="2" charset="0"/>
                <a:ea typeface="Roboto Slab" pitchFamily="2" charset="0"/>
              </a:rPr>
              <a:pPr/>
              <a:t>7</a:t>
            </a:fld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Company Timeline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776686" y="1040047"/>
            <a:ext cx="638629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/>
          <p:cNvSpPr/>
          <p:nvPr/>
        </p:nvSpPr>
        <p:spPr>
          <a:xfrm>
            <a:off x="9032822" y="2460572"/>
            <a:ext cx="2549630" cy="2549630"/>
          </a:xfrm>
          <a:prstGeom prst="ellipse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/>
          <p:cNvCxnSpPr>
            <a:cxnSpLocks/>
            <a:stCxn id="24" idx="2"/>
          </p:cNvCxnSpPr>
          <p:nvPr/>
        </p:nvCxnSpPr>
        <p:spPr>
          <a:xfrm flipH="1">
            <a:off x="0" y="3735387"/>
            <a:ext cx="9032822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/>
        </p:nvGrpSpPr>
        <p:grpSpPr>
          <a:xfrm>
            <a:off x="1768417" y="2460572"/>
            <a:ext cx="1031573" cy="1196624"/>
            <a:chOff x="2060061" y="2457332"/>
            <a:chExt cx="1176878" cy="1365178"/>
          </a:xfrm>
        </p:grpSpPr>
        <p:sp>
          <p:nvSpPr>
            <p:cNvPr id="51" name="Hexagon 50"/>
            <p:cNvSpPr/>
            <p:nvPr/>
          </p:nvSpPr>
          <p:spPr>
            <a:xfrm rot="5400000">
              <a:off x="1965911" y="2551482"/>
              <a:ext cx="1365178" cy="1176878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AutoShape 62"/>
            <p:cNvSpPr>
              <a:spLocks/>
            </p:cNvSpPr>
            <p:nvPr/>
          </p:nvSpPr>
          <p:spPr bwMode="auto">
            <a:xfrm>
              <a:off x="2424359" y="2915780"/>
              <a:ext cx="448283" cy="448283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bg1">
                <a:alpha val="89804"/>
              </a:schemeClr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4218926" y="2460572"/>
            <a:ext cx="1031573" cy="1196624"/>
            <a:chOff x="4358394" y="2457332"/>
            <a:chExt cx="1176878" cy="1365178"/>
          </a:xfrm>
        </p:grpSpPr>
        <p:sp>
          <p:nvSpPr>
            <p:cNvPr id="54" name="Hexagon 53"/>
            <p:cNvSpPr/>
            <p:nvPr/>
          </p:nvSpPr>
          <p:spPr>
            <a:xfrm rot="5400000">
              <a:off x="4264244" y="2551482"/>
              <a:ext cx="1365178" cy="1176878"/>
            </a:xfrm>
            <a:prstGeom prst="hexagon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AutoShape 9"/>
            <p:cNvSpPr>
              <a:spLocks/>
            </p:cNvSpPr>
            <p:nvPr/>
          </p:nvSpPr>
          <p:spPr bwMode="auto">
            <a:xfrm>
              <a:off x="4678213" y="2860004"/>
              <a:ext cx="537240" cy="55983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6669434" y="2460572"/>
            <a:ext cx="1031573" cy="1196624"/>
            <a:chOff x="6656727" y="2457332"/>
            <a:chExt cx="1176878" cy="1365178"/>
          </a:xfrm>
        </p:grpSpPr>
        <p:sp>
          <p:nvSpPr>
            <p:cNvPr id="57" name="Hexagon 56"/>
            <p:cNvSpPr/>
            <p:nvPr/>
          </p:nvSpPr>
          <p:spPr>
            <a:xfrm rot="5400000">
              <a:off x="6562577" y="2551482"/>
              <a:ext cx="1365178" cy="1176878"/>
            </a:xfrm>
            <a:prstGeom prst="hexag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11"/>
            <p:cNvSpPr>
              <a:spLocks/>
            </p:cNvSpPr>
            <p:nvPr/>
          </p:nvSpPr>
          <p:spPr bwMode="auto">
            <a:xfrm>
              <a:off x="6998730" y="2937491"/>
              <a:ext cx="492873" cy="404860"/>
            </a:xfrm>
            <a:custGeom>
              <a:avLst/>
              <a:gdLst>
                <a:gd name="connsiteX0" fmla="*/ 63500 w 2667000"/>
                <a:gd name="connsiteY0" fmla="*/ 1381350 h 2190750"/>
                <a:gd name="connsiteX1" fmla="*/ 222018 w 2667000"/>
                <a:gd name="connsiteY1" fmla="*/ 1417577 h 2190750"/>
                <a:gd name="connsiteX2" fmla="*/ 1122426 w 2667000"/>
                <a:gd name="connsiteY2" fmla="*/ 1417577 h 2190750"/>
                <a:gd name="connsiteX3" fmla="*/ 1343024 w 2667000"/>
                <a:gd name="connsiteY3" fmla="*/ 1581987 h 2190750"/>
                <a:gd name="connsiteX4" fmla="*/ 1563506 w 2667000"/>
                <a:gd name="connsiteY4" fmla="*/ 1417577 h 2190750"/>
                <a:gd name="connsiteX5" fmla="*/ 2463912 w 2667000"/>
                <a:gd name="connsiteY5" fmla="*/ 1417577 h 2190750"/>
                <a:gd name="connsiteX6" fmla="*/ 2622550 w 2667000"/>
                <a:gd name="connsiteY6" fmla="*/ 1381542 h 2190750"/>
                <a:gd name="connsiteX7" fmla="*/ 2622550 w 2667000"/>
                <a:gd name="connsiteY7" fmla="*/ 1978661 h 2190750"/>
                <a:gd name="connsiteX8" fmla="*/ 2410244 w 2667000"/>
                <a:gd name="connsiteY8" fmla="*/ 2190750 h 2190750"/>
                <a:gd name="connsiteX9" fmla="*/ 275688 w 2667000"/>
                <a:gd name="connsiteY9" fmla="*/ 2190750 h 2190750"/>
                <a:gd name="connsiteX10" fmla="*/ 63500 w 2667000"/>
                <a:gd name="connsiteY10" fmla="*/ 1978661 h 2190750"/>
                <a:gd name="connsiteX11" fmla="*/ 1343024 w 2667000"/>
                <a:gd name="connsiteY11" fmla="*/ 1155700 h 2190750"/>
                <a:gd name="connsiteX12" fmla="*/ 1473820 w 2667000"/>
                <a:gd name="connsiteY12" fmla="*/ 1286088 h 2190750"/>
                <a:gd name="connsiteX13" fmla="*/ 1473820 w 2667000"/>
                <a:gd name="connsiteY13" fmla="*/ 1345363 h 2190750"/>
                <a:gd name="connsiteX14" fmla="*/ 1343024 w 2667000"/>
                <a:gd name="connsiteY14" fmla="*/ 1475895 h 2190750"/>
                <a:gd name="connsiteX15" fmla="*/ 1212466 w 2667000"/>
                <a:gd name="connsiteY15" fmla="*/ 1345363 h 2190750"/>
                <a:gd name="connsiteX16" fmla="*/ 1212466 w 2667000"/>
                <a:gd name="connsiteY16" fmla="*/ 1286088 h 2190750"/>
                <a:gd name="connsiteX17" fmla="*/ 1343024 w 2667000"/>
                <a:gd name="connsiteY17" fmla="*/ 1155700 h 2190750"/>
                <a:gd name="connsiteX18" fmla="*/ 1133626 w 2667000"/>
                <a:gd name="connsiteY18" fmla="*/ 203200 h 2190750"/>
                <a:gd name="connsiteX19" fmla="*/ 939800 w 2667000"/>
                <a:gd name="connsiteY19" fmla="*/ 342900 h 2190750"/>
                <a:gd name="connsiteX20" fmla="*/ 1735138 w 2667000"/>
                <a:gd name="connsiteY20" fmla="*/ 342900 h 2190750"/>
                <a:gd name="connsiteX21" fmla="*/ 1541348 w 2667000"/>
                <a:gd name="connsiteY21" fmla="*/ 203200 h 2190750"/>
                <a:gd name="connsiteX22" fmla="*/ 1129276 w 2667000"/>
                <a:gd name="connsiteY22" fmla="*/ 0 h 2190750"/>
                <a:gd name="connsiteX23" fmla="*/ 1537724 w 2667000"/>
                <a:gd name="connsiteY23" fmla="*/ 0 h 2190750"/>
                <a:gd name="connsiteX24" fmla="*/ 1936044 w 2667000"/>
                <a:gd name="connsiteY24" fmla="*/ 339833 h 2190750"/>
                <a:gd name="connsiteX25" fmla="*/ 2445862 w 2667000"/>
                <a:gd name="connsiteY25" fmla="*/ 339833 h 2190750"/>
                <a:gd name="connsiteX26" fmla="*/ 2667000 w 2667000"/>
                <a:gd name="connsiteY26" fmla="*/ 552163 h 2190750"/>
                <a:gd name="connsiteX27" fmla="*/ 2667000 w 2667000"/>
                <a:gd name="connsiteY27" fmla="*/ 1041969 h 2190750"/>
                <a:gd name="connsiteX28" fmla="*/ 2454752 w 2667000"/>
                <a:gd name="connsiteY28" fmla="*/ 1254125 h 2190750"/>
                <a:gd name="connsiteX29" fmla="*/ 1563900 w 2667000"/>
                <a:gd name="connsiteY29" fmla="*/ 1254125 h 2190750"/>
                <a:gd name="connsiteX30" fmla="*/ 1493150 w 2667000"/>
                <a:gd name="connsiteY30" fmla="*/ 1098462 h 2190750"/>
                <a:gd name="connsiteX31" fmla="*/ 1488952 w 2667000"/>
                <a:gd name="connsiteY31" fmla="*/ 1095095 h 2190750"/>
                <a:gd name="connsiteX32" fmla="*/ 1459936 w 2667000"/>
                <a:gd name="connsiteY32" fmla="*/ 1071696 h 2190750"/>
                <a:gd name="connsiteX33" fmla="*/ 1447958 w 2667000"/>
                <a:gd name="connsiteY33" fmla="*/ 1065368 h 2190750"/>
                <a:gd name="connsiteX34" fmla="*/ 1421660 w 2667000"/>
                <a:gd name="connsiteY34" fmla="*/ 1051607 h 2190750"/>
                <a:gd name="connsiteX35" fmla="*/ 1399064 w 2667000"/>
                <a:gd name="connsiteY35" fmla="*/ 1044582 h 2190750"/>
                <a:gd name="connsiteX36" fmla="*/ 1379432 w 2667000"/>
                <a:gd name="connsiteY36" fmla="*/ 1038601 h 2190750"/>
                <a:gd name="connsiteX37" fmla="*/ 1333500 w 2667000"/>
                <a:gd name="connsiteY37" fmla="*/ 1033956 h 2190750"/>
                <a:gd name="connsiteX38" fmla="*/ 1287568 w 2667000"/>
                <a:gd name="connsiteY38" fmla="*/ 1038601 h 2190750"/>
                <a:gd name="connsiteX39" fmla="*/ 1267812 w 2667000"/>
                <a:gd name="connsiteY39" fmla="*/ 1044582 h 2190750"/>
                <a:gd name="connsiteX40" fmla="*/ 1245094 w 2667000"/>
                <a:gd name="connsiteY40" fmla="*/ 1051607 h 2190750"/>
                <a:gd name="connsiteX41" fmla="*/ 1218918 w 2667000"/>
                <a:gd name="connsiteY41" fmla="*/ 1065368 h 2190750"/>
                <a:gd name="connsiteX42" fmla="*/ 1206940 w 2667000"/>
                <a:gd name="connsiteY42" fmla="*/ 1071696 h 2190750"/>
                <a:gd name="connsiteX43" fmla="*/ 1177678 w 2667000"/>
                <a:gd name="connsiteY43" fmla="*/ 1095095 h 2190750"/>
                <a:gd name="connsiteX44" fmla="*/ 1173728 w 2667000"/>
                <a:gd name="connsiteY44" fmla="*/ 1098462 h 2190750"/>
                <a:gd name="connsiteX45" fmla="*/ 1102978 w 2667000"/>
                <a:gd name="connsiteY45" fmla="*/ 1254125 h 2190750"/>
                <a:gd name="connsiteX46" fmla="*/ 212248 w 2667000"/>
                <a:gd name="connsiteY46" fmla="*/ 1254125 h 2190750"/>
                <a:gd name="connsiteX47" fmla="*/ 0 w 2667000"/>
                <a:gd name="connsiteY47" fmla="*/ 1041737 h 2190750"/>
                <a:gd name="connsiteX48" fmla="*/ 0 w 2667000"/>
                <a:gd name="connsiteY48" fmla="*/ 552163 h 2190750"/>
                <a:gd name="connsiteX49" fmla="*/ 221138 w 2667000"/>
                <a:gd name="connsiteY49" fmla="*/ 339833 h 2190750"/>
                <a:gd name="connsiteX50" fmla="*/ 730586 w 2667000"/>
                <a:gd name="connsiteY50" fmla="*/ 339833 h 2190750"/>
                <a:gd name="connsiteX51" fmla="*/ 1129276 w 2667000"/>
                <a:gd name="connsiteY51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667000" h="219075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endParaRPr lang="en-US"/>
            </a:p>
          </p:txBody>
        </p:sp>
      </p:grpSp>
      <p:grpSp>
        <p:nvGrpSpPr>
          <p:cNvPr id="228" name="Group 227"/>
          <p:cNvGrpSpPr/>
          <p:nvPr/>
        </p:nvGrpSpPr>
        <p:grpSpPr>
          <a:xfrm>
            <a:off x="1582051" y="4291071"/>
            <a:ext cx="6305321" cy="719131"/>
            <a:chOff x="1582051" y="4081011"/>
            <a:chExt cx="6305321" cy="719131"/>
          </a:xfrm>
        </p:grpSpPr>
        <p:grpSp>
          <p:nvGrpSpPr>
            <p:cNvPr id="28" name="Group 27"/>
            <p:cNvGrpSpPr/>
            <p:nvPr/>
          </p:nvGrpSpPr>
          <p:grpSpPr>
            <a:xfrm>
              <a:off x="1582051" y="4081011"/>
              <a:ext cx="1404304" cy="719131"/>
              <a:chOff x="1946348" y="4805998"/>
              <a:chExt cx="1404304" cy="719131"/>
            </a:xfrm>
          </p:grpSpPr>
          <p:sp>
            <p:nvSpPr>
              <p:cNvPr id="62" name="Rectangle 17"/>
              <p:cNvSpPr>
                <a:spLocks/>
              </p:cNvSpPr>
              <p:nvPr/>
            </p:nvSpPr>
            <p:spPr bwMode="auto">
              <a:xfrm>
                <a:off x="1946348" y="5111225"/>
                <a:ext cx="1404304" cy="4139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2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professionalism.</a:t>
                </a:r>
              </a:p>
            </p:txBody>
          </p:sp>
          <p:sp>
            <p:nvSpPr>
              <p:cNvPr id="63" name="Rectangle 17"/>
              <p:cNvSpPr>
                <a:spLocks/>
              </p:cNvSpPr>
              <p:nvPr/>
            </p:nvSpPr>
            <p:spPr bwMode="auto">
              <a:xfrm>
                <a:off x="2134920" y="4805998"/>
                <a:ext cx="1027160" cy="27829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400" b="1" dirty="0">
                    <a:solidFill>
                      <a:schemeClr val="accent2"/>
                    </a:solidFill>
                    <a:latin typeface="Roboto Slab" pitchFamily="2" charset="0"/>
                    <a:ea typeface="Roboto Slab" pitchFamily="2" charset="0"/>
                    <a:cs typeface="Open Sans Condensed" panose="020B0806030504020204" pitchFamily="34" charset="0"/>
                    <a:sym typeface="Montserrat-Regular" charset="0"/>
                  </a:rPr>
                  <a:t>BEGINNING</a:t>
                </a:r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4032560" y="4084037"/>
              <a:ext cx="1404304" cy="713077"/>
              <a:chOff x="4244681" y="4809025"/>
              <a:chExt cx="1404304" cy="713077"/>
            </a:xfrm>
          </p:grpSpPr>
          <p:sp>
            <p:nvSpPr>
              <p:cNvPr id="65" name="Rectangle 17"/>
              <p:cNvSpPr>
                <a:spLocks/>
              </p:cNvSpPr>
              <p:nvPr/>
            </p:nvSpPr>
            <p:spPr bwMode="auto">
              <a:xfrm>
                <a:off x="4256739" y="4809025"/>
                <a:ext cx="1380189" cy="2661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400" b="1" dirty="0">
                    <a:solidFill>
                      <a:schemeClr val="accent5"/>
                    </a:solidFill>
                    <a:latin typeface="Roboto Slab" pitchFamily="2" charset="0"/>
                    <a:ea typeface="Roboto Slab" pitchFamily="2" charset="0"/>
                    <a:cs typeface="Open Sans Condensed" panose="020B0806030504020204" pitchFamily="34" charset="0"/>
                    <a:sym typeface="Montserrat-Regular" charset="0"/>
                  </a:rPr>
                  <a:t>FLY TO AHEAD</a:t>
                </a:r>
              </a:p>
            </p:txBody>
          </p:sp>
          <p:sp>
            <p:nvSpPr>
              <p:cNvPr id="66" name="Rectangle 17"/>
              <p:cNvSpPr>
                <a:spLocks/>
              </p:cNvSpPr>
              <p:nvPr/>
            </p:nvSpPr>
            <p:spPr bwMode="auto">
              <a:xfrm>
                <a:off x="4244681" y="5108198"/>
                <a:ext cx="1404304" cy="4139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2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professionalism.</a:t>
                </a: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6483068" y="4093646"/>
              <a:ext cx="1404304" cy="693859"/>
              <a:chOff x="6543014" y="4818634"/>
              <a:chExt cx="1404304" cy="693859"/>
            </a:xfrm>
          </p:grpSpPr>
          <p:sp>
            <p:nvSpPr>
              <p:cNvPr id="68" name="Rectangle 17"/>
              <p:cNvSpPr>
                <a:spLocks/>
              </p:cNvSpPr>
              <p:nvPr/>
            </p:nvSpPr>
            <p:spPr bwMode="auto">
              <a:xfrm>
                <a:off x="6699088" y="4818634"/>
                <a:ext cx="1092157" cy="227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300"/>
                  </a:lnSpc>
                </a:pPr>
                <a:r>
                  <a:rPr lang="en-US" sz="1400" b="1" dirty="0">
                    <a:solidFill>
                      <a:schemeClr val="accent4"/>
                    </a:solidFill>
                    <a:latin typeface="Roboto Slab" pitchFamily="2" charset="0"/>
                    <a:ea typeface="Roboto Slab" pitchFamily="2" charset="0"/>
                    <a:cs typeface="Open Sans Condensed" panose="020B0806030504020204" pitchFamily="34" charset="0"/>
                    <a:sym typeface="Montserrat-Regular" charset="0"/>
                  </a:rPr>
                  <a:t>PORTFOLIO</a:t>
                </a:r>
              </a:p>
            </p:txBody>
          </p:sp>
          <p:sp>
            <p:nvSpPr>
              <p:cNvPr id="69" name="Rectangle 17"/>
              <p:cNvSpPr>
                <a:spLocks/>
              </p:cNvSpPr>
              <p:nvPr/>
            </p:nvSpPr>
            <p:spPr bwMode="auto">
              <a:xfrm>
                <a:off x="6543014" y="5098589"/>
                <a:ext cx="1404304" cy="4139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2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professionalism.</a:t>
                </a:r>
              </a:p>
            </p:txBody>
          </p:sp>
        </p:grpSp>
      </p:grpSp>
      <p:grpSp>
        <p:nvGrpSpPr>
          <p:cNvPr id="27" name="Group 26"/>
          <p:cNvGrpSpPr/>
          <p:nvPr/>
        </p:nvGrpSpPr>
        <p:grpSpPr>
          <a:xfrm>
            <a:off x="9546336" y="2943493"/>
            <a:ext cx="1522604" cy="1583789"/>
            <a:chOff x="9546336" y="2925281"/>
            <a:chExt cx="1522604" cy="1583789"/>
          </a:xfrm>
        </p:grpSpPr>
        <p:sp>
          <p:nvSpPr>
            <p:cNvPr id="60" name="AutoShape 23"/>
            <p:cNvSpPr>
              <a:spLocks/>
            </p:cNvSpPr>
            <p:nvPr/>
          </p:nvSpPr>
          <p:spPr bwMode="auto">
            <a:xfrm>
              <a:off x="9996347" y="2925281"/>
              <a:ext cx="622580" cy="72302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9546336" y="3774648"/>
              <a:ext cx="1522604" cy="734422"/>
              <a:chOff x="9323742" y="5202392"/>
              <a:chExt cx="1522604" cy="734422"/>
            </a:xfrm>
          </p:grpSpPr>
          <p:sp>
            <p:nvSpPr>
              <p:cNvPr id="71" name="Rectangle 17"/>
              <p:cNvSpPr>
                <a:spLocks/>
              </p:cNvSpPr>
              <p:nvPr/>
            </p:nvSpPr>
            <p:spPr bwMode="auto">
              <a:xfrm>
                <a:off x="9323742" y="5202392"/>
                <a:ext cx="1522604" cy="30887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400" b="1" dirty="0">
                    <a:solidFill>
                      <a:schemeClr val="accent5"/>
                    </a:solidFill>
                    <a:latin typeface="Roboto Slab" pitchFamily="2" charset="0"/>
                    <a:ea typeface="Roboto Slab" pitchFamily="2" charset="0"/>
                    <a:cs typeface="Open Sans Condensed" panose="020B0806030504020204" pitchFamily="34" charset="0"/>
                    <a:sym typeface="Montserrat-Regular" charset="0"/>
                  </a:rPr>
                  <a:t>WON CC AWARD</a:t>
                </a:r>
              </a:p>
            </p:txBody>
          </p:sp>
          <p:sp>
            <p:nvSpPr>
              <p:cNvPr id="72" name="Rectangle 17"/>
              <p:cNvSpPr>
                <a:spLocks/>
              </p:cNvSpPr>
              <p:nvPr/>
            </p:nvSpPr>
            <p:spPr bwMode="auto">
              <a:xfrm>
                <a:off x="9382891" y="5522910"/>
                <a:ext cx="1404304" cy="4139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2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professionalism.</a:t>
                </a:r>
              </a:p>
            </p:txBody>
          </p:sp>
        </p:grpSp>
      </p:grpSp>
      <p:cxnSp>
        <p:nvCxnSpPr>
          <p:cNvPr id="239" name="Straight Arrow Connector 238"/>
          <p:cNvCxnSpPr>
            <a:cxnSpLocks/>
          </p:cNvCxnSpPr>
          <p:nvPr/>
        </p:nvCxnSpPr>
        <p:spPr>
          <a:xfrm>
            <a:off x="2284203" y="3644497"/>
            <a:ext cx="0" cy="444539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>
            <a:cxnSpLocks/>
          </p:cNvCxnSpPr>
          <p:nvPr/>
        </p:nvCxnSpPr>
        <p:spPr>
          <a:xfrm>
            <a:off x="4734712" y="3644497"/>
            <a:ext cx="0" cy="444539"/>
          </a:xfrm>
          <a:prstGeom prst="straightConnector1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>
            <a:cxnSpLocks/>
          </p:cNvCxnSpPr>
          <p:nvPr/>
        </p:nvCxnSpPr>
        <p:spPr>
          <a:xfrm>
            <a:off x="7185220" y="3644497"/>
            <a:ext cx="0" cy="444539"/>
          </a:xfrm>
          <a:prstGeom prst="straightConnector1">
            <a:avLst/>
          </a:prstGeom>
          <a:ln w="1905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082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Roboto Slab" pitchFamily="2" charset="0"/>
                <a:ea typeface="Roboto Slab" pitchFamily="2" charset="0"/>
              </a:rPr>
              <a:pPr/>
              <a:t>8</a:t>
            </a:fld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Company Infographic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776686" y="1040047"/>
            <a:ext cx="638629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9"/>
          <p:cNvSpPr>
            <a:spLocks/>
          </p:cNvSpPr>
          <p:nvPr/>
        </p:nvSpPr>
        <p:spPr bwMode="auto">
          <a:xfrm>
            <a:off x="925857" y="1654689"/>
            <a:ext cx="9760201" cy="57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feeling &amp; The simplicity lorem suggests strength and the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spaciousn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contributes to the aesthetics meant to project an image</a:t>
            </a:r>
          </a:p>
        </p:txBody>
      </p:sp>
      <p:grpSp>
        <p:nvGrpSpPr>
          <p:cNvPr id="224" name="Group 223"/>
          <p:cNvGrpSpPr/>
          <p:nvPr/>
        </p:nvGrpSpPr>
        <p:grpSpPr>
          <a:xfrm>
            <a:off x="925857" y="2578103"/>
            <a:ext cx="10340287" cy="3184068"/>
            <a:chOff x="925857" y="2578103"/>
            <a:chExt cx="10340287" cy="3184068"/>
          </a:xfrm>
        </p:grpSpPr>
        <p:cxnSp>
          <p:nvCxnSpPr>
            <p:cNvPr id="15" name="Straight Connector 14"/>
            <p:cNvCxnSpPr>
              <a:cxnSpLocks/>
            </p:cNvCxnSpPr>
            <p:nvPr/>
          </p:nvCxnSpPr>
          <p:spPr>
            <a:xfrm>
              <a:off x="987394" y="4644571"/>
              <a:ext cx="10217213" cy="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30"/>
            <p:cNvGrpSpPr/>
            <p:nvPr/>
          </p:nvGrpSpPr>
          <p:grpSpPr>
            <a:xfrm>
              <a:off x="925857" y="2578103"/>
              <a:ext cx="10340287" cy="3184068"/>
              <a:chOff x="925857" y="2578103"/>
              <a:chExt cx="10340287" cy="3184068"/>
            </a:xfrm>
          </p:grpSpPr>
          <p:cxnSp>
            <p:nvCxnSpPr>
              <p:cNvPr id="12" name="Straight Connector 11"/>
              <p:cNvCxnSpPr>
                <a:cxnSpLocks/>
              </p:cNvCxnSpPr>
              <p:nvPr/>
            </p:nvCxnSpPr>
            <p:spPr>
              <a:xfrm>
                <a:off x="4218499" y="2670177"/>
                <a:ext cx="0" cy="299992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>
                <a:cxnSpLocks/>
              </p:cNvCxnSpPr>
              <p:nvPr/>
            </p:nvCxnSpPr>
            <p:spPr>
              <a:xfrm>
                <a:off x="7973502" y="2670177"/>
                <a:ext cx="0" cy="2999920"/>
              </a:xfrm>
              <a:prstGeom prst="line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5" name="Group 24"/>
              <p:cNvGrpSpPr/>
              <p:nvPr/>
            </p:nvGrpSpPr>
            <p:grpSpPr>
              <a:xfrm>
                <a:off x="925857" y="2578103"/>
                <a:ext cx="2830285" cy="3184068"/>
                <a:chOff x="925857" y="2578103"/>
                <a:chExt cx="2830285" cy="3184068"/>
              </a:xfrm>
            </p:grpSpPr>
            <p:graphicFrame>
              <p:nvGraphicFramePr>
                <p:cNvPr id="7" name="Chart 6"/>
                <p:cNvGraphicFramePr/>
                <p:nvPr>
                  <p:extLst>
                    <p:ext uri="{D42A27DB-BD31-4B8C-83A1-F6EECF244321}">
                      <p14:modId xmlns:p14="http://schemas.microsoft.com/office/powerpoint/2010/main" val="3711069735"/>
                    </p:ext>
                  </p:extLst>
                </p:nvPr>
              </p:nvGraphicFramePr>
              <p:xfrm>
                <a:off x="925857" y="2578103"/>
                <a:ext cx="2830285" cy="19431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sp>
              <p:nvSpPr>
                <p:cNvPr id="59" name="Rectangle 9"/>
                <p:cNvSpPr>
                  <a:spLocks/>
                </p:cNvSpPr>
                <p:nvPr/>
              </p:nvSpPr>
              <p:spPr bwMode="auto">
                <a:xfrm>
                  <a:off x="925857" y="4869478"/>
                  <a:ext cx="2830285" cy="89269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>
                    <a:lnSpc>
                      <a:spcPct val="120000"/>
                    </a:lnSpc>
                  </a:pPr>
                  <a:r>
                    <a:rPr lang="en-US" sz="1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Lato" charset="0"/>
                      <a:sym typeface="Montserrat-Regular" charset="0"/>
                    </a:rPr>
                    <a:t>This letterhead design is meant to project an image of professionalism and reliability. you using simple alignments we have created an very </a:t>
                  </a:r>
                  <a:r>
                    <a:rPr lang="en-US" sz="1000" dirty="0" err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Lato" charset="0"/>
                      <a:sym typeface="Montserrat-Regular" charset="0"/>
                    </a:rPr>
                    <a:t>spaciousy</a:t>
                  </a:r>
                  <a:r>
                    <a:rPr lang="en-US" sz="1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Lato" charset="0"/>
                      <a:sym typeface="Montserrat-Regular" charset="0"/>
                    </a:rPr>
                    <a:t> feeling &amp; The simplicity  first</a:t>
                  </a:r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4680857" y="2578103"/>
                <a:ext cx="2830287" cy="3184068"/>
                <a:chOff x="4680856" y="2578103"/>
                <a:chExt cx="2830287" cy="3184068"/>
              </a:xfrm>
            </p:grpSpPr>
            <p:graphicFrame>
              <p:nvGraphicFramePr>
                <p:cNvPr id="39" name="Chart 38"/>
                <p:cNvGraphicFramePr/>
                <p:nvPr>
                  <p:extLst>
                    <p:ext uri="{D42A27DB-BD31-4B8C-83A1-F6EECF244321}">
                      <p14:modId xmlns:p14="http://schemas.microsoft.com/office/powerpoint/2010/main" val="2785409532"/>
                    </p:ext>
                  </p:extLst>
                </p:nvPr>
              </p:nvGraphicFramePr>
              <p:xfrm>
                <a:off x="4680858" y="2578103"/>
                <a:ext cx="2830285" cy="19431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  <p:sp>
              <p:nvSpPr>
                <p:cNvPr id="67" name="Rectangle 9"/>
                <p:cNvSpPr>
                  <a:spLocks/>
                </p:cNvSpPr>
                <p:nvPr/>
              </p:nvSpPr>
              <p:spPr bwMode="auto">
                <a:xfrm>
                  <a:off x="4680856" y="4869478"/>
                  <a:ext cx="2830285" cy="89269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>
                    <a:lnSpc>
                      <a:spcPct val="120000"/>
                    </a:lnSpc>
                  </a:pPr>
                  <a:r>
                    <a:rPr lang="en-US" sz="1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Lato" charset="0"/>
                      <a:sym typeface="Montserrat-Regular" charset="0"/>
                    </a:rPr>
                    <a:t>This letterhead design is meant to project an image of professionalism and reliability. you using simple alignments we have created an very </a:t>
                  </a:r>
                  <a:r>
                    <a:rPr lang="en-US" sz="1000" dirty="0" err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Lato" charset="0"/>
                      <a:sym typeface="Montserrat-Regular" charset="0"/>
                    </a:rPr>
                    <a:t>spaciousy</a:t>
                  </a:r>
                  <a:r>
                    <a:rPr lang="en-US" sz="1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Lato" charset="0"/>
                      <a:sym typeface="Montserrat-Regular" charset="0"/>
                    </a:rPr>
                    <a:t> feeling &amp; The simplicity  first</a:t>
                  </a:r>
                </a:p>
              </p:txBody>
            </p:sp>
          </p:grpSp>
          <p:grpSp>
            <p:nvGrpSpPr>
              <p:cNvPr id="22" name="Group 21"/>
              <p:cNvGrpSpPr/>
              <p:nvPr/>
            </p:nvGrpSpPr>
            <p:grpSpPr>
              <a:xfrm>
                <a:off x="8435859" y="2578103"/>
                <a:ext cx="2830285" cy="3184068"/>
                <a:chOff x="8435859" y="2578103"/>
                <a:chExt cx="2830285" cy="3184068"/>
              </a:xfrm>
            </p:grpSpPr>
            <p:graphicFrame>
              <p:nvGraphicFramePr>
                <p:cNvPr id="40" name="Chart 39"/>
                <p:cNvGraphicFramePr/>
                <p:nvPr>
                  <p:extLst>
                    <p:ext uri="{D42A27DB-BD31-4B8C-83A1-F6EECF244321}">
                      <p14:modId xmlns:p14="http://schemas.microsoft.com/office/powerpoint/2010/main" val="1231721349"/>
                    </p:ext>
                  </p:extLst>
                </p:nvPr>
              </p:nvGraphicFramePr>
              <p:xfrm>
                <a:off x="8435859" y="2578103"/>
                <a:ext cx="2830285" cy="194310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  <p:sp>
              <p:nvSpPr>
                <p:cNvPr id="73" name="Rectangle 9"/>
                <p:cNvSpPr>
                  <a:spLocks/>
                </p:cNvSpPr>
                <p:nvPr/>
              </p:nvSpPr>
              <p:spPr bwMode="auto">
                <a:xfrm>
                  <a:off x="8435859" y="4869478"/>
                  <a:ext cx="2830285" cy="89269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>
                    <a:lnSpc>
                      <a:spcPct val="120000"/>
                    </a:lnSpc>
                  </a:pPr>
                  <a:r>
                    <a:rPr lang="en-US" sz="1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Lato" charset="0"/>
                      <a:sym typeface="Montserrat-Regular" charset="0"/>
                    </a:rPr>
                    <a:t>This letterhead design is meant to project an image of professionalism and reliability. you using simple alignments we have created an very </a:t>
                  </a:r>
                  <a:r>
                    <a:rPr lang="en-US" sz="1000" dirty="0" err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Lato" charset="0"/>
                      <a:sym typeface="Montserrat-Regular" charset="0"/>
                    </a:rPr>
                    <a:t>spaciousy</a:t>
                  </a:r>
                  <a:r>
                    <a:rPr lang="en-US" sz="1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Lato" charset="0"/>
                      <a:sym typeface="Montserrat-Regular" charset="0"/>
                    </a:rPr>
                    <a:t> feeling &amp; The simplicity  first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61992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1564411"/>
            <a:ext cx="12192000" cy="3051132"/>
          </a:xfrm>
          <a:prstGeom prst="rect">
            <a:avLst/>
          </a:prstGeom>
          <a:solidFill>
            <a:srgbClr val="00000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latin typeface="Roboto Slab" pitchFamily="2" charset="0"/>
                <a:ea typeface="Roboto Slab" pitchFamily="2" charset="0"/>
              </a:rPr>
              <a:pPr/>
              <a:t>9</a:t>
            </a:fld>
            <a:endParaRPr lang="en-US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Location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776686" y="1040047"/>
            <a:ext cx="638629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9"/>
          <p:cNvSpPr>
            <a:spLocks/>
          </p:cNvSpPr>
          <p:nvPr/>
        </p:nvSpPr>
        <p:spPr bwMode="auto">
          <a:xfrm>
            <a:off x="1215900" y="5226123"/>
            <a:ext cx="9760201" cy="57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feeling &amp; The simplicity lorem suggests strength and the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spaciousn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contributes to the aesthetics meant to project an image</a:t>
            </a:r>
          </a:p>
        </p:txBody>
      </p:sp>
      <p:sp>
        <p:nvSpPr>
          <p:cNvPr id="228" name="Oval 227"/>
          <p:cNvSpPr/>
          <p:nvPr/>
        </p:nvSpPr>
        <p:spPr>
          <a:xfrm>
            <a:off x="5479143" y="2473120"/>
            <a:ext cx="1234440" cy="1234440"/>
          </a:xfrm>
          <a:prstGeom prst="ellipse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Oval 225"/>
          <p:cNvSpPr/>
          <p:nvPr/>
        </p:nvSpPr>
        <p:spPr>
          <a:xfrm>
            <a:off x="5479143" y="2473120"/>
            <a:ext cx="1233714" cy="123371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9E66C3-7582-4B75-A3FC-C09BD05339B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71158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Theme_Master">
  <a:themeElements>
    <a:clrScheme name="Custom 30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D1C24"/>
      </a:accent1>
      <a:accent2>
        <a:srgbClr val="00A18F"/>
      </a:accent2>
      <a:accent3>
        <a:srgbClr val="722E79"/>
      </a:accent3>
      <a:accent4>
        <a:srgbClr val="F6861F"/>
      </a:accent4>
      <a:accent5>
        <a:srgbClr val="8DC63F"/>
      </a:accent5>
      <a:accent6>
        <a:srgbClr val="00B3BD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11578</TotalTime>
  <Words>688</Words>
  <Application>Microsoft Office PowerPoint</Application>
  <PresentationFormat>Widescreen</PresentationFormat>
  <Paragraphs>100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Lato</vt:lpstr>
      <vt:lpstr>Montserrat-Regular</vt:lpstr>
      <vt:lpstr>Open Sans Condensed</vt:lpstr>
      <vt:lpstr>Open Sans Condensed Light</vt:lpstr>
      <vt:lpstr>PT Sans</vt:lpstr>
      <vt:lpstr>Roboto Slab</vt:lpstr>
      <vt:lpstr>Theme_Master</vt:lpstr>
      <vt:lpstr>PowerPoint Presentation</vt:lpstr>
      <vt:lpstr>PowerPoint Presentation</vt:lpstr>
      <vt:lpstr>Company About Us</vt:lpstr>
      <vt:lpstr>Company Team Members</vt:lpstr>
      <vt:lpstr>Company Service</vt:lpstr>
      <vt:lpstr>Company Protfolio</vt:lpstr>
      <vt:lpstr>Company Timeline</vt:lpstr>
      <vt:lpstr>Company Infographic</vt:lpstr>
      <vt:lpstr>Project Location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1832</cp:revision>
  <dcterms:created xsi:type="dcterms:W3CDTF">2016-12-30T12:29:18Z</dcterms:created>
  <dcterms:modified xsi:type="dcterms:W3CDTF">2017-11-06T04:31:53Z</dcterms:modified>
</cp:coreProperties>
</file>